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sdx" ContentType="application/vnd.ms-visio.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83" r:id="rId6"/>
    <p:sldId id="284" r:id="rId7"/>
    <p:sldId id="285" r:id="rId8"/>
    <p:sldId id="282" r:id="rId9"/>
    <p:sldId id="287" r:id="rId10"/>
    <p:sldId id="265" r:id="rId11"/>
    <p:sldId id="266" r:id="rId12"/>
    <p:sldId id="288" r:id="rId13"/>
    <p:sldId id="268" r:id="rId14"/>
    <p:sldId id="286" r:id="rId15"/>
    <p:sldId id="276" r:id="rId16"/>
    <p:sldId id="269" r:id="rId17"/>
    <p:sldId id="263" r:id="rId18"/>
    <p:sldId id="280" r:id="rId19"/>
    <p:sldId id="273" r:id="rId20"/>
    <p:sldId id="272" r:id="rId21"/>
    <p:sldId id="28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3" autoAdjust="0"/>
    <p:restoredTop sz="94660"/>
  </p:normalViewPr>
  <p:slideViewPr>
    <p:cSldViewPr snapToGrid="0">
      <p:cViewPr>
        <p:scale>
          <a:sx n="150" d="100"/>
          <a:sy n="150" d="100"/>
        </p:scale>
        <p:origin x="40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ED7D18-40E8-4043-B6D6-1D43673B1FAB}" type="datetimeFigureOut">
              <a:rPr lang="zh-CN" altLang="en-US" smtClean="0"/>
              <a:t>2025/3/16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321298-982F-4367-A6C6-348943B4AD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363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在一个开关周期</a:t>
            </a:r>
            <a:r>
              <a:rPr lang="en-US" altLang="zh-CN" dirty="0"/>
              <a:t>Ts</a:t>
            </a:r>
            <a:r>
              <a:rPr lang="zh-CN" altLang="en-US" dirty="0"/>
              <a:t>内，给出不同大小的基本电压分量，等效于持续给出缓变的给定电压矢量。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21298-982F-4367-A6C6-348943B4ADC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602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不同时刻，</a:t>
            </a:r>
            <a:r>
              <a:rPr lang="en-US" altLang="zh-CN" dirty="0"/>
              <a:t>MOS</a:t>
            </a:r>
            <a:r>
              <a:rPr lang="zh-CN" altLang="en-US" dirty="0"/>
              <a:t>开关的作用时间不同。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21298-982F-4367-A6C6-348943B4ADC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028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A8584-F08D-D8E6-96EB-E2AD24926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047A424-1BEC-8C98-A3AB-C1F83372D2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773EA2-4E0D-875B-2ACA-785C4836E5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不同时刻，</a:t>
            </a:r>
            <a:r>
              <a:rPr lang="en-US" altLang="zh-CN" dirty="0"/>
              <a:t>MOS</a:t>
            </a:r>
            <a:r>
              <a:rPr lang="zh-CN" altLang="en-US" dirty="0"/>
              <a:t>开关的作用时间不同。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EBD083-7A8B-CE11-E988-08C6526B35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21298-982F-4367-A6C6-348943B4ADC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878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AFB09-4045-85D5-C6CF-F21FEC608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AA2A842-8E2B-430C-499A-DD4D0BFB81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C3F11B4-1BD4-1B6C-C333-5FCDA1E4F4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541E5A-21DF-3EB8-BEB0-A18F9ADBC5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21298-982F-4367-A6C6-348943B4ADC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351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21298-982F-4367-A6C6-348943B4ADC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496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F81C-1FCB-4DBA-8044-F1A0FCFD45A6}" type="datetime1">
              <a:rPr lang="en-US" smtClean="0"/>
              <a:t>3/16/2025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414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92B3-2D87-4CDF-B84B-C46E5F5D31F7}" type="datetime1">
              <a:rPr lang="en-US" smtClean="0"/>
              <a:t>3/16/2025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3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9E57-47B1-47B0-B526-3153E4B1E729}" type="datetime1">
              <a:rPr lang="en-US" smtClean="0"/>
              <a:t>3/16/2025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11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773D-8987-489A-A650-3D6F7D5C7C38}" type="datetime1">
              <a:rPr lang="en-US" smtClean="0"/>
              <a:t>3/16/2025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286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150C1-1D78-4D80-810D-E9E86F6E88AB}" type="datetime1">
              <a:rPr lang="en-US" smtClean="0"/>
              <a:t>3/16/2025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77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CBD8-1588-4B6B-B74D-87480DDE94C0}" type="datetime1">
              <a:rPr lang="en-US" smtClean="0"/>
              <a:t>3/16/2025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32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4440-721C-4D75-BD4F-4CFB3D51CDCA}" type="datetime1">
              <a:rPr lang="en-US" smtClean="0"/>
              <a:t>3/16/2025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693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A64-483B-4532-94FB-D8F90CB6DEE0}" type="datetime1">
              <a:rPr lang="en-US" smtClean="0"/>
              <a:t>3/16/2025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29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FB39-20FB-4E2E-B861-45B709B9C3C5}" type="datetime1">
              <a:rPr lang="en-US" smtClean="0"/>
              <a:t>3/16/2025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644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AC19-8BD6-476C-9770-8884373BCF00}" type="datetime1">
              <a:rPr lang="en-US" smtClean="0"/>
              <a:t>3/16/2025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44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8C53-8AD1-4F09-9486-FB3406B99CFA}" type="datetime1">
              <a:rPr lang="en-US" smtClean="0"/>
              <a:t>3/16/2025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52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BA543EDD-D0D2-447F-B24F-3717AF4B109D}" type="datetime1">
              <a:rPr lang="en-US" smtClean="0"/>
              <a:pPr/>
              <a:t>3/16/2025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802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30.wmf"/><Relationship Id="rId4" Type="http://schemas.openxmlformats.org/officeDocument/2006/relationships/oleObject" Target="../embeddings/oleObject8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image" Target="../media/image27.png"/><Relationship Id="rId7" Type="http://schemas.openxmlformats.org/officeDocument/2006/relationships/oleObject" Target="../embeddings/oleObject1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12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wmf"/><Relationship Id="rId4" Type="http://schemas.openxmlformats.org/officeDocument/2006/relationships/oleObject" Target="../embeddings/oleObject15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2.emf"/><Relationship Id="rId3" Type="http://schemas.openxmlformats.org/officeDocument/2006/relationships/image" Target="../media/image70.png"/><Relationship Id="rId7" Type="http://schemas.openxmlformats.org/officeDocument/2006/relationships/image" Target="../media/image9.wmf"/><Relationship Id="rId12" Type="http://schemas.openxmlformats.org/officeDocument/2006/relationships/package" Target="../embeddings/Microsoft_Visio_Drawing.vsdx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1.wmf"/><Relationship Id="rId5" Type="http://schemas.openxmlformats.org/officeDocument/2006/relationships/image" Target="../media/image8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0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5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9.png"/><Relationship Id="rId5" Type="http://schemas.microsoft.com/office/2007/relationships/media" Target="../media/media3.mp4"/><Relationship Id="rId10" Type="http://schemas.openxmlformats.org/officeDocument/2006/relationships/image" Target="../media/image18.png"/><Relationship Id="rId4" Type="http://schemas.openxmlformats.org/officeDocument/2006/relationships/video" Target="../media/media2.mp4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21.jpg"/><Relationship Id="rId7" Type="http://schemas.openxmlformats.org/officeDocument/2006/relationships/image" Target="../media/image23.w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834156-CE59-F468-B9DA-ED3B2C6562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FOC</a:t>
            </a:r>
            <a:r>
              <a:rPr lang="zh-CN" altLang="en-US" dirty="0"/>
              <a:t>算法原理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9B615E9-3421-C427-64FE-84B735C9CA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MATLAB-Based Algorithm Modeling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71B83A6-641E-0582-AEF9-FCFA7FF87F9E}"/>
              </a:ext>
            </a:extLst>
          </p:cNvPr>
          <p:cNvSpPr txBox="1"/>
          <p:nvPr/>
        </p:nvSpPr>
        <p:spPr>
          <a:xfrm>
            <a:off x="9733129" y="5412471"/>
            <a:ext cx="934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BZ</a:t>
            </a:r>
          </a:p>
          <a:p>
            <a:r>
              <a:rPr lang="en-US" altLang="zh-CN" dirty="0"/>
              <a:t>2025.03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9396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F2A73-6F11-3CC1-6D92-B7AEB811C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E3E681-8EF6-735C-2DA9-E96F9208D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SVPWM</a:t>
            </a:r>
            <a:r>
              <a:rPr lang="zh-CN" altLang="en-US" dirty="0"/>
              <a:t>：某一时刻的矢量合成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8FC9B9E-F35B-F4F2-C514-FB650CD540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81200"/>
                <a:ext cx="5799364" cy="40005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2400" dirty="0">
                    <a:latin typeface="youyuan" panose="02010509060101010101" pitchFamily="49" charset="-122"/>
                    <a:ea typeface="youyuan" panose="02010509060101010101" pitchFamily="49" charset="-122"/>
                  </a:rPr>
                  <a:t>Q2:</a:t>
                </a:r>
                <a:r>
                  <a:rPr lang="zh-CN" altLang="en-US" sz="2400" dirty="0">
                    <a:latin typeface="youyuan" panose="02010509060101010101" pitchFamily="49" charset="-122"/>
                    <a:ea typeface="youyuan" panose="02010509060101010101" pitchFamily="49" charset="-122"/>
                  </a:rPr>
                  <a:t>如何生成</a:t>
                </a:r>
                <a:r>
                  <a:rPr lang="zh-CN" altLang="en-US" sz="2400" i="0" dirty="0">
                    <a:latin typeface="+mj-lt"/>
                    <a:ea typeface="youyuan" panose="02010509060101010101" pitchFamily="49" charset="-122"/>
                  </a:rPr>
                  <a:t>互差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youyuan" panose="02010509060101010101" pitchFamily="49" charset="-122"/>
                      </a:rPr>
                      <m:t>2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youyuan" panose="02010509060101010101" pitchFamily="49" charset="-122"/>
                      </a:rPr>
                      <m:t>𝜋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youyuan" panose="02010509060101010101" pitchFamily="49" charset="-122"/>
                      </a:rPr>
                      <m:t>/3</m:t>
                    </m:r>
                  </m:oMath>
                </a14:m>
                <a:r>
                  <a:rPr lang="zh-CN" altLang="en-US" sz="2400" dirty="0">
                    <a:latin typeface="youyuan" panose="02010509060101010101" pitchFamily="49" charset="-122"/>
                    <a:ea typeface="youyuan" panose="02010509060101010101" pitchFamily="49" charset="-122"/>
                  </a:rPr>
                  <a:t>三相电流？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sz="2400" dirty="0">
                  <a:latin typeface="youyuan" panose="02010509060101010101" pitchFamily="49" charset="-122"/>
                  <a:ea typeface="youyuan" panose="02010509060101010101" pitchFamily="49" charset="-122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8FC9B9E-F35B-F4F2-C514-FB650CD540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81200"/>
                <a:ext cx="5799364" cy="4000500"/>
              </a:xfrm>
              <a:blipFill>
                <a:blip r:embed="rId2"/>
                <a:stretch>
                  <a:fillRect l="-14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 descr="图示&#10;&#10;AI 生成的内容可能不正确。">
            <a:extLst>
              <a:ext uri="{FF2B5EF4-FFF2-40B4-BE49-F238E27FC236}">
                <a16:creationId xmlns:a16="http://schemas.microsoft.com/office/drawing/2014/main" id="{DA6A8E07-EE04-6C74-B013-9BBCD4F15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8"/>
          <a:stretch/>
        </p:blipFill>
        <p:spPr>
          <a:xfrm>
            <a:off x="6851984" y="2172779"/>
            <a:ext cx="3513221" cy="251244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DA17485-608D-436C-DBFD-F72C5E7841CD}"/>
                  </a:ext>
                </a:extLst>
              </p:cNvPr>
              <p:cNvSpPr txBox="1"/>
              <p:nvPr/>
            </p:nvSpPr>
            <p:spPr>
              <a:xfrm>
                <a:off x="6096000" y="4911407"/>
                <a:ext cx="5167564" cy="10192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sz="1400" dirty="0">
                    <a:latin typeface="youyuan" panose="02010509060101010101" pitchFamily="49" charset="-122"/>
                    <a:ea typeface="youyuan" panose="02010509060101010101" pitchFamily="49" charset="-122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zh-CN" altLang="en-US" sz="1400" dirty="0">
                    <a:latin typeface="youyuan" panose="02010509060101010101" pitchFamily="49" charset="-122"/>
                    <a:ea typeface="youyuan" panose="02010509060101010101" pitchFamily="49" charset="-122"/>
                  </a:rPr>
                  <a:t>代表在一个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  <a:ea typeface="youyuan" panose="02010509060101010101" pitchFamily="49" charset="-122"/>
                      </a:rPr>
                      <m:t>𝑃𝑊𝑀</m:t>
                    </m:r>
                  </m:oMath>
                </a14:m>
                <a:r>
                  <a:rPr lang="zh-CN" altLang="en-US" sz="1400" dirty="0">
                    <a:latin typeface="youyuan" panose="02010509060101010101" pitchFamily="49" charset="-122"/>
                    <a:ea typeface="youyuan" panose="02010509060101010101" pitchFamily="49" charset="-122"/>
                  </a:rPr>
                  <a:t>周期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en-US" sz="1400" dirty="0">
                    <a:latin typeface="youyuan" panose="02010509060101010101" pitchFamily="49" charset="-122"/>
                    <a:ea typeface="youyuan" panose="02010509060101010101" pitchFamily="49" charset="-122"/>
                  </a:rPr>
                  <a:t>内，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sz="1400" dirty="0">
                    <a:latin typeface="youyuan" panose="02010509060101010101" pitchFamily="49" charset="-122"/>
                    <a:ea typeface="youyuan" panose="02010509060101010101" pitchFamily="49" charset="-122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zh-CN" altLang="en-US" sz="1400" dirty="0">
                    <a:latin typeface="youyuan" panose="02010509060101010101" pitchFamily="49" charset="-122"/>
                    <a:ea typeface="youyuan" panose="02010509060101010101" pitchFamily="49" charset="-122"/>
                  </a:rPr>
                  <a:t>作用时间所占比例，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400" dirty="0">
                    <a:latin typeface="youyuan" panose="02010509060101010101" pitchFamily="49" charset="-122"/>
                    <a:ea typeface="youyuan" panose="02010509060101010101" pitchFamily="49" charset="-122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zh-CN" altLang="en-US" sz="1400" dirty="0">
                    <a:latin typeface="youyuan" panose="02010509060101010101" pitchFamily="49" charset="-122"/>
                    <a:ea typeface="youyuan" panose="02010509060101010101" pitchFamily="49" charset="-122"/>
                  </a:rPr>
                  <a:t>分别为作用于合成输出矢量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zh-CN" altLang="en-US" sz="1400" dirty="0">
                    <a:latin typeface="youyuan" panose="02010509060101010101" pitchFamily="49" charset="-122"/>
                    <a:ea typeface="youyuan" panose="02010509060101010101" pitchFamily="49" charset="-122"/>
                  </a:rPr>
                  <a:t>的两个基本矢量，</a:t>
                </a:r>
                <a:endParaRPr lang="en-US" altLang="zh-CN" sz="1400" dirty="0">
                  <a:latin typeface="youyuan" panose="02010509060101010101" pitchFamily="49" charset="-122"/>
                  <a:ea typeface="youyuan" panose="020105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sz="1400" i="1" dirty="0">
                        <a:latin typeface="Cambria Math" panose="02040503050406030204" pitchFamily="18" charset="0"/>
                      </a:rPr>
                      <m:t>（</m:t>
                    </m:r>
                    <m:sSub>
                      <m:sSubPr>
                        <m:ctrlPr>
                          <a:rPr lang="en-US" altLang="zh-CN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zh-CN" altLang="en-US" sz="1400" dirty="0">
                    <a:latin typeface="youyuan" panose="02010509060101010101" pitchFamily="49" charset="-122"/>
                    <a:ea typeface="youyuan" panose="02010509060101010101" pitchFamily="49" charset="-122"/>
                  </a:rPr>
                  <a:t>）为零矢量，即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  <a:ea typeface="youyuan" panose="02010509060101010101" pitchFamily="49" charset="-122"/>
                      </a:rPr>
                      <m:t>𝐴</m:t>
                    </m:r>
                    <m:r>
                      <a:rPr lang="en-US" altLang="zh-CN" sz="1400" i="1" dirty="0" smtClean="0">
                        <a:latin typeface="Cambria Math" panose="02040503050406030204" pitchFamily="18" charset="0"/>
                        <a:ea typeface="youyuan" panose="02010509060101010101" pitchFamily="49" charset="-122"/>
                      </a:rPr>
                      <m:t>−</m:t>
                    </m:r>
                    <m:r>
                      <a:rPr lang="en-US" altLang="zh-CN" sz="1400" i="1" dirty="0" smtClean="0">
                        <a:latin typeface="Cambria Math" panose="02040503050406030204" pitchFamily="18" charset="0"/>
                        <a:ea typeface="youyuan" panose="02010509060101010101" pitchFamily="49" charset="-122"/>
                      </a:rPr>
                      <m:t>𝐵</m:t>
                    </m:r>
                    <m:r>
                      <a:rPr lang="en-US" altLang="zh-CN" sz="1400" i="1" dirty="0" smtClean="0">
                        <a:latin typeface="Cambria Math" panose="02040503050406030204" pitchFamily="18" charset="0"/>
                        <a:ea typeface="youyuan" panose="02010509060101010101" pitchFamily="49" charset="-122"/>
                      </a:rPr>
                      <m:t>−</m:t>
                    </m:r>
                    <m:r>
                      <a:rPr lang="en-US" altLang="zh-CN" sz="1400" i="1" dirty="0" smtClean="0">
                        <a:latin typeface="Cambria Math" panose="02040503050406030204" pitchFamily="18" charset="0"/>
                        <a:ea typeface="youyuan" panose="02010509060101010101" pitchFamily="49" charset="-122"/>
                      </a:rPr>
                      <m:t>𝐶</m:t>
                    </m:r>
                  </m:oMath>
                </a14:m>
                <a:r>
                  <a:rPr lang="zh-CN" altLang="en-US" sz="1400" dirty="0">
                    <a:latin typeface="youyuan" panose="02010509060101010101" pitchFamily="49" charset="-122"/>
                    <a:ea typeface="youyuan" panose="02010509060101010101" pitchFamily="49" charset="-122"/>
                  </a:rPr>
                  <a:t>三相输入全为低</a:t>
                </a:r>
                <a:r>
                  <a:rPr lang="en-US" altLang="zh-CN" sz="1400" dirty="0">
                    <a:latin typeface="youyuan" panose="02010509060101010101" pitchFamily="49" charset="-122"/>
                    <a:ea typeface="youyuan" panose="02010509060101010101" pitchFamily="49" charset="-122"/>
                  </a:rPr>
                  <a:t>/</a:t>
                </a:r>
                <a:r>
                  <a:rPr lang="zh-CN" altLang="en-US" sz="1400" dirty="0">
                    <a:latin typeface="youyuan" panose="02010509060101010101" pitchFamily="49" charset="-122"/>
                    <a:ea typeface="youyuan" panose="02010509060101010101" pitchFamily="49" charset="-122"/>
                  </a:rPr>
                  <a:t>高的状态。</a:t>
                </a:r>
                <a:endParaRPr lang="en-US" altLang="zh-CN" sz="1400" dirty="0">
                  <a:latin typeface="youyuan" panose="02010509060101010101" pitchFamily="49" charset="-122"/>
                  <a:ea typeface="youyuan" panose="02010509060101010101" pitchFamily="49" charset="-122"/>
                </a:endParaRPr>
              </a:p>
            </p:txBody>
          </p:sp>
        </mc:Choice>
        <mc:Fallback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DA17485-608D-436C-DBFD-F72C5E784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911407"/>
                <a:ext cx="5167564" cy="1019253"/>
              </a:xfrm>
              <a:prstGeom prst="rect">
                <a:avLst/>
              </a:prstGeom>
              <a:blipFill>
                <a:blip r:embed="rId4"/>
                <a:stretch>
                  <a:fillRect b="-41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0E65033-1ED6-15CA-0D1A-9396574CFAB5}"/>
                  </a:ext>
                </a:extLst>
              </p:cNvPr>
              <p:cNvSpPr txBox="1"/>
              <p:nvPr/>
            </p:nvSpPr>
            <p:spPr>
              <a:xfrm>
                <a:off x="1071644" y="5571123"/>
                <a:ext cx="4458464" cy="7010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0E65033-1ED6-15CA-0D1A-9396574CF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644" y="5571123"/>
                <a:ext cx="4458464" cy="7010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图示&#10;&#10;AI 生成的内容可能不正确。">
            <a:extLst>
              <a:ext uri="{FF2B5EF4-FFF2-40B4-BE49-F238E27FC236}">
                <a16:creationId xmlns:a16="http://schemas.microsoft.com/office/drawing/2014/main" id="{0346EDC8-A8E2-4EA2-C52E-BBDA076AC1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324" y="2718268"/>
            <a:ext cx="3800075" cy="265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37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8BCAA-3174-A74E-5AB3-FC56AB36F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DBD0D9-651C-9985-5713-EFC751978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SVPWM</a:t>
            </a:r>
            <a:r>
              <a:rPr lang="zh-CN" altLang="en-US" dirty="0"/>
              <a:t>：作用时间的计算</a:t>
            </a:r>
          </a:p>
        </p:txBody>
      </p:sp>
      <p:pic>
        <p:nvPicPr>
          <p:cNvPr id="13" name="图片 12" descr="图示&#10;&#10;AI 生成的内容可能不正确。">
            <a:extLst>
              <a:ext uri="{FF2B5EF4-FFF2-40B4-BE49-F238E27FC236}">
                <a16:creationId xmlns:a16="http://schemas.microsoft.com/office/drawing/2014/main" id="{E8201DB8-44B5-CC40-E638-7412BAEA1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8"/>
          <a:stretch/>
        </p:blipFill>
        <p:spPr>
          <a:xfrm>
            <a:off x="1757943" y="1786045"/>
            <a:ext cx="3513221" cy="2512442"/>
          </a:xfrm>
          <a:prstGeom prst="rect">
            <a:avLst/>
          </a:prstGeom>
        </p:spPr>
      </p:pic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A009DFBB-590F-51BA-EA09-740FED362C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0718180"/>
              </p:ext>
            </p:extLst>
          </p:nvPr>
        </p:nvGraphicFramePr>
        <p:xfrm>
          <a:off x="1020588" y="4967288"/>
          <a:ext cx="2212975" cy="121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25400" imgH="888840" progId="Equation.DSMT4">
                  <p:embed/>
                </p:oleObj>
              </mc:Choice>
              <mc:Fallback>
                <p:oleObj name="Equation" r:id="rId4" imgW="1625400" imgH="888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20588" y="4967288"/>
                        <a:ext cx="2212975" cy="1212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6BF61219-EEC7-3BD2-311F-D59E4801B2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7010346"/>
              </p:ext>
            </p:extLst>
          </p:nvPr>
        </p:nvGraphicFramePr>
        <p:xfrm>
          <a:off x="3881438" y="5011738"/>
          <a:ext cx="1916112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600200" imgH="990360" progId="Equation.DSMT4">
                  <p:embed/>
                </p:oleObj>
              </mc:Choice>
              <mc:Fallback>
                <p:oleObj name="Equation" r:id="rId6" imgW="1600200" imgH="990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81438" y="5011738"/>
                        <a:ext cx="1916112" cy="1184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17076A19-7F04-4C2B-6C76-AEBF73F2F9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4452" y="2069991"/>
            <a:ext cx="4727900" cy="331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444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921CE-8248-FF25-A2F9-0A0C498F4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E8666B-21DA-29A3-E1E6-B977863E0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SVPWM</a:t>
            </a:r>
            <a:r>
              <a:rPr lang="zh-CN" altLang="en-US" dirty="0"/>
              <a:t>：作用时间的计算</a:t>
            </a:r>
          </a:p>
        </p:txBody>
      </p:sp>
      <p:pic>
        <p:nvPicPr>
          <p:cNvPr id="13" name="图片 12" descr="图示&#10;&#10;AI 生成的内容可能不正确。">
            <a:extLst>
              <a:ext uri="{FF2B5EF4-FFF2-40B4-BE49-F238E27FC236}">
                <a16:creationId xmlns:a16="http://schemas.microsoft.com/office/drawing/2014/main" id="{1CC53312-3AC1-FA61-BD6A-A65D5E8DC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8"/>
          <a:stretch/>
        </p:blipFill>
        <p:spPr>
          <a:xfrm>
            <a:off x="1732543" y="3609765"/>
            <a:ext cx="3513221" cy="25124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1">
                <a:extLst>
                  <a:ext uri="{FF2B5EF4-FFF2-40B4-BE49-F238E27FC236}">
                    <a16:creationId xmlns:a16="http://schemas.microsoft.com/office/drawing/2014/main" id="{5F233983-D728-967E-37EA-D21791F83B4A}"/>
                  </a:ext>
                </a:extLst>
              </p:cNvPr>
              <p:cNvSpPr txBox="1"/>
              <p:nvPr/>
            </p:nvSpPr>
            <p:spPr>
              <a:xfrm>
                <a:off x="943048" y="1690688"/>
                <a:ext cx="5092213" cy="1671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sz="1100">
                    <a:solidFill>
                      <a:schemeClr val="tx1">
                        <a:lumMod val="65000"/>
                        <a:lumOff val="35000"/>
                      </a:schemeClr>
                    </a:solidFill>
                  </a:defRPr>
                </a:lvl1pPr>
              </a:lstStyle>
              <a:p>
                <a:r>
                  <a:rPr lang="zh-CN" altLang="en-US" sz="1400" spc="100" dirty="0">
                    <a:solidFill>
                      <a:prstClr val="black"/>
                    </a:solidFill>
                    <a:latin typeface="youyuan" panose="02010509060101010101" pitchFamily="49" charset="-122"/>
                    <a:ea typeface="youyuan" panose="02010509060101010101" pitchFamily="49" charset="-122"/>
                    <a:cs typeface="+mn-ea"/>
                    <a:sym typeface="+mn-lt"/>
                  </a:rPr>
                  <a:t>单一矢量空间中，各电压分量的作用时间与</a:t>
                </a:r>
                <a:r>
                  <a:rPr lang="zh-CN" altLang="en-US" sz="1400" spc="100" dirty="0">
                    <a:solidFill>
                      <a:prstClr val="black"/>
                    </a:solidFill>
                    <a:latin typeface="youyuan" panose="02010509060101010101" pitchFamily="49" charset="-122"/>
                    <a:ea typeface="youyuan" panose="02010509060101010101" pitchFamily="49" charset="-122"/>
                    <a:cs typeface="+mn-ea"/>
                    <a:sym typeface="Symbol" panose="05050102010706020507" pitchFamily="18" charset="2"/>
                  </a:rPr>
                  <a:t>有关</a:t>
                </a:r>
                <a:endParaRPr lang="en-US" altLang="zh-CN" sz="1400" i="1" dirty="0">
                  <a:solidFill>
                    <a:schemeClr val="tx1"/>
                  </a:solidFill>
                  <a:latin typeface="youyuan" panose="02010509060101010101" pitchFamily="49" charset="-122"/>
                  <a:ea typeface="youyuan" panose="02010509060101010101" pitchFamily="49" charset="-122"/>
                  <a:cs typeface="+mn-ea"/>
                  <a:sym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4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=</m:t>
                      </m:r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𝑐𝑛</m:t>
                          </m:r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1</m:t>
                          </m:r>
                        </m:sub>
                      </m:sSub>
                      <m:r>
                        <a:rPr lang="zh-CN" alt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（</m:t>
                      </m:r>
                      <m:r>
                        <m:rPr>
                          <m:nor/>
                        </m:rPr>
                        <a:rPr lang="zh-CN" altLang="en-US" sz="1400" spc="100" dirty="0">
                          <a:solidFill>
                            <a:prstClr val="black"/>
                          </a:solidFill>
                          <a:latin typeface="youyuan" panose="02010509060101010101" pitchFamily="49" charset="-122"/>
                          <a:ea typeface="youyuan" panose="02010509060101010101" pitchFamily="49" charset="-122"/>
                          <a:cs typeface="+mn-ea"/>
                          <a:sym typeface="Symbol" panose="05050102010706020507" pitchFamily="18" charset="2"/>
                        </a:rPr>
                        <m:t></m:t>
                      </m:r>
                      <m:r>
                        <a:rPr lang="zh-CN" altLang="en-US" sz="1400" i="1" spc="10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ea"/>
                          <a:sym typeface="Symbol" panose="05050102010706020507" pitchFamily="18" charset="2"/>
                        </a:rPr>
                        <m:t>）</m:t>
                      </m:r>
                    </m:oMath>
                  </m:oMathPara>
                </a14:m>
                <a:endParaRPr lang="en-US" altLang="zh-CN" sz="1400" spc="100" dirty="0">
                  <a:solidFill>
                    <a:prstClr val="black"/>
                  </a:solidFill>
                  <a:latin typeface="youyuan" panose="02010509060101010101" pitchFamily="49" charset="-122"/>
                  <a:ea typeface="youyuan" panose="02010509060101010101" pitchFamily="49" charset="-122"/>
                  <a:cs typeface="+mn-ea"/>
                  <a:sym typeface="Symbol" panose="05050102010706020507" pitchFamily="18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6</m:t>
                          </m:r>
                        </m:sub>
                      </m:sSub>
                      <m:r>
                        <a:rPr lang="en-US" altLang="zh-CN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=</m:t>
                      </m:r>
                      <m:sSub>
                        <m:sSubPr>
                          <m:ctrlP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𝑐𝑛</m:t>
                          </m:r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2</m:t>
                          </m:r>
                        </m:sub>
                      </m:sSub>
                      <m:r>
                        <a:rPr lang="zh-CN" alt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（</m:t>
                      </m:r>
                      <m:r>
                        <m:rPr>
                          <m:nor/>
                        </m:rPr>
                        <a:rPr lang="zh-CN" altLang="en-US" sz="1400" spc="100" dirty="0">
                          <a:solidFill>
                            <a:prstClr val="black"/>
                          </a:solidFill>
                          <a:latin typeface="youyuan" panose="02010509060101010101" pitchFamily="49" charset="-122"/>
                          <a:ea typeface="youyuan" panose="02010509060101010101" pitchFamily="49" charset="-122"/>
                          <a:cs typeface="+mn-ea"/>
                          <a:sym typeface="Symbol" panose="05050102010706020507" pitchFamily="18" charset="2"/>
                        </a:rPr>
                        <m:t></m:t>
                      </m:r>
                      <m:r>
                        <a:rPr lang="zh-CN" altLang="en-US" sz="1400" i="1" spc="10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ea"/>
                          <a:sym typeface="Symbol" panose="05050102010706020507" pitchFamily="18" charset="2"/>
                        </a:rPr>
                        <m:t>）</m:t>
                      </m:r>
                    </m:oMath>
                  </m:oMathPara>
                </a14:m>
                <a:endParaRPr lang="en-US" altLang="zh-CN" sz="1400" spc="100" dirty="0">
                  <a:solidFill>
                    <a:prstClr val="black"/>
                  </a:solidFill>
                  <a:latin typeface="youyuan" panose="02010509060101010101" pitchFamily="49" charset="-122"/>
                  <a:ea typeface="youyuan" panose="02010509060101010101" pitchFamily="49" charset="-122"/>
                  <a:cs typeface="+mn-ea"/>
                  <a:sym typeface="Symbol" panose="05050102010706020507" pitchFamily="18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0</m:t>
                          </m:r>
                        </m:sub>
                      </m:sSub>
                      <m:r>
                        <a:rPr lang="en-US" altLang="zh-CN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=</m:t>
                      </m:r>
                      <m:sSub>
                        <m:sSubPr>
                          <m:ctrlP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𝑐𝑛</m:t>
                          </m:r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3</m:t>
                          </m:r>
                        </m:sub>
                      </m:sSub>
                      <m:r>
                        <a:rPr lang="zh-CN" alt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（</m:t>
                      </m:r>
                      <m:sSub>
                        <m:sSubPr>
                          <m:ctrlP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4</m:t>
                          </m:r>
                        </m:sub>
                      </m:sSub>
                      <m:r>
                        <a:rPr lang="zh-CN" alt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，</m:t>
                      </m:r>
                      <m:sSub>
                        <m:sSubPr>
                          <m:ctrlP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6</m:t>
                          </m:r>
                        </m:sub>
                      </m:sSub>
                      <m:r>
                        <a:rPr lang="zh-CN" altLang="en-US" sz="1400" i="1" spc="10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ea"/>
                          <a:sym typeface="Symbol" panose="05050102010706020507" pitchFamily="18" charset="2"/>
                        </a:rPr>
                        <m:t>）</m:t>
                      </m:r>
                    </m:oMath>
                  </m:oMathPara>
                </a14:m>
                <a:endParaRPr lang="en-US" altLang="zh-CN" sz="1400" spc="100" dirty="0">
                  <a:solidFill>
                    <a:prstClr val="black"/>
                  </a:solidFill>
                  <a:latin typeface="youyuan" panose="02010509060101010101" pitchFamily="49" charset="-122"/>
                  <a:ea typeface="youyuan" panose="02010509060101010101" pitchFamily="49" charset="-122"/>
                  <a:cs typeface="+mn-ea"/>
                  <a:sym typeface="Symbol" panose="05050102010706020507" pitchFamily="18" charset="2"/>
                </a:endParaRPr>
              </a:p>
              <a:p>
                <a:r>
                  <a:rPr lang="zh-CN" altLang="en-US" sz="1400" spc="100" dirty="0">
                    <a:solidFill>
                      <a:prstClr val="black"/>
                    </a:solidFill>
                    <a:latin typeface="youyuan" panose="02010509060101010101" pitchFamily="49" charset="-122"/>
                    <a:ea typeface="youyuan" panose="02010509060101010101" pitchFamily="49" charset="-122"/>
                    <a:cs typeface="+mn-ea"/>
                    <a:sym typeface="Symbol" panose="05050102010706020507" pitchFamily="18" charset="2"/>
                  </a:rPr>
                  <a:t>在满足作用时间的基础上，可以输出任意基本电压矢量。</a:t>
                </a:r>
                <a:endParaRPr lang="en-US" altLang="zh-CN" sz="1400" spc="100" dirty="0">
                  <a:solidFill>
                    <a:prstClr val="black"/>
                  </a:solidFill>
                  <a:latin typeface="youyuan" panose="02010509060101010101" pitchFamily="49" charset="-122"/>
                  <a:ea typeface="youyuan" panose="02010509060101010101" pitchFamily="49" charset="-122"/>
                  <a:cs typeface="+mn-ea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4" name="文本框 31">
                <a:extLst>
                  <a:ext uri="{FF2B5EF4-FFF2-40B4-BE49-F238E27FC236}">
                    <a16:creationId xmlns:a16="http://schemas.microsoft.com/office/drawing/2014/main" id="{FA30CD57-F8B2-DC09-44FD-24302D40A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048" y="1690688"/>
                <a:ext cx="5092213" cy="1671291"/>
              </a:xfrm>
              <a:prstGeom prst="rect">
                <a:avLst/>
              </a:prstGeom>
              <a:blipFill>
                <a:blip r:embed="rId4"/>
                <a:stretch>
                  <a:fillRect l="-359" b="-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B66800C6-D74D-230E-4A52-4C5AE36FC0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6497273"/>
              </p:ext>
            </p:extLst>
          </p:nvPr>
        </p:nvGraphicFramePr>
        <p:xfrm>
          <a:off x="7726363" y="3940175"/>
          <a:ext cx="2552700" cy="185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803240" imgH="1307880" progId="Equation.DSMT4">
                  <p:embed/>
                </p:oleObj>
              </mc:Choice>
              <mc:Fallback>
                <p:oleObj name="Equation" r:id="rId5" imgW="1803240" imgH="130788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CEEA4BEF-FE53-03DA-2610-A142682050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726363" y="3940175"/>
                        <a:ext cx="2552700" cy="1852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7B7802F5-AE9F-B1C5-43F8-1760624EC6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3002629"/>
              </p:ext>
            </p:extLst>
          </p:nvPr>
        </p:nvGraphicFramePr>
        <p:xfrm>
          <a:off x="7367059" y="1903240"/>
          <a:ext cx="3044825" cy="1246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234880" imgH="914400" progId="Equation.DSMT4">
                  <p:embed/>
                </p:oleObj>
              </mc:Choice>
              <mc:Fallback>
                <p:oleObj name="Equation" r:id="rId7" imgW="2234880" imgH="914400" progId="Equation.DSMT4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A009DFBB-590F-51BA-EA09-740FED362C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367059" y="1903240"/>
                        <a:ext cx="3044825" cy="1246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3398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232DA-5CED-0BAE-9642-567A6A6D2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50FC5F-3DEF-CD82-149D-387A72B14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SVPWM</a:t>
            </a:r>
            <a:r>
              <a:rPr lang="zh-CN" altLang="en-US" dirty="0"/>
              <a:t>：编码与排序</a:t>
            </a:r>
          </a:p>
        </p:txBody>
      </p:sp>
      <p:pic>
        <p:nvPicPr>
          <p:cNvPr id="4" name="图片 3" descr="表格&#10;&#10;AI 生成的内容可能不正确。">
            <a:extLst>
              <a:ext uri="{FF2B5EF4-FFF2-40B4-BE49-F238E27FC236}">
                <a16:creationId xmlns:a16="http://schemas.microsoft.com/office/drawing/2014/main" id="{38D5104D-368B-3F01-0730-D0E159DE6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37" y="1590674"/>
            <a:ext cx="5029132" cy="4721226"/>
          </a:xfrm>
          <a:prstGeom prst="rect">
            <a:avLst/>
          </a:prstGeom>
        </p:spPr>
      </p:pic>
      <p:pic>
        <p:nvPicPr>
          <p:cNvPr id="7" name="图片 6" descr="表格&#10;&#10;AI 生成的内容可能不正确。">
            <a:extLst>
              <a:ext uri="{FF2B5EF4-FFF2-40B4-BE49-F238E27FC236}">
                <a16:creationId xmlns:a16="http://schemas.microsoft.com/office/drawing/2014/main" id="{A2F5F679-1F89-FD6A-1170-6E077D071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602" y="1623484"/>
            <a:ext cx="4957496" cy="4649258"/>
          </a:xfrm>
          <a:prstGeom prst="rect">
            <a:avLst/>
          </a:prstGeom>
        </p:spPr>
      </p:pic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331420C7-F676-438A-37E3-E1AF041330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4415429"/>
              </p:ext>
            </p:extLst>
          </p:nvPr>
        </p:nvGraphicFramePr>
        <p:xfrm>
          <a:off x="4102100" y="44450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02100" y="44450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9885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2122C-400B-3682-0EE5-A0C17878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1F40966-96EC-FB8A-6008-10C5FD8D4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16088"/>
            <a:ext cx="5257800" cy="417993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977FA66-944F-1CF4-B69B-33A661006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SVPWM</a:t>
            </a:r>
            <a:r>
              <a:rPr lang="zh-CN" altLang="en-US" dirty="0"/>
              <a:t>：扇区判断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934EA3-B0FF-5016-89D1-C8D239881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752600"/>
            <a:ext cx="4838320" cy="41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39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DCCD0-A7D9-1E53-2DEA-26F8E1631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12">
                <a:extLst>
                  <a:ext uri="{FF2B5EF4-FFF2-40B4-BE49-F238E27FC236}">
                    <a16:creationId xmlns:a16="http://schemas.microsoft.com/office/drawing/2014/main" id="{40A9CAD0-5035-BCB4-F9F1-686F16621F14}"/>
                  </a:ext>
                </a:extLst>
              </p:cNvPr>
              <p:cNvSpPr txBox="1"/>
              <p:nvPr/>
            </p:nvSpPr>
            <p:spPr>
              <a:xfrm>
                <a:off x="11047126" y="3104029"/>
                <a:ext cx="615874" cy="369332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dirty="0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CN" altLang="en-US" i="1" dirty="0">
                          <a:latin typeface="Cambria Math" panose="02040503050406030204" pitchFamily="18" charset="0"/>
                        </a:rPr>
                        <m:t>轴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12">
                <a:extLst>
                  <a:ext uri="{FF2B5EF4-FFF2-40B4-BE49-F238E27FC236}">
                    <a16:creationId xmlns:a16="http://schemas.microsoft.com/office/drawing/2014/main" id="{40A9CAD0-5035-BCB4-F9F1-686F16621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7126" y="3104029"/>
                <a:ext cx="615874" cy="369332"/>
              </a:xfrm>
              <a:prstGeom prst="rect">
                <a:avLst/>
              </a:prstGeom>
              <a:blipFill>
                <a:blip r:embed="rId3"/>
                <a:stretch>
                  <a:fillRect b="-4762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>
            <a:extLst>
              <a:ext uri="{FF2B5EF4-FFF2-40B4-BE49-F238E27FC236}">
                <a16:creationId xmlns:a16="http://schemas.microsoft.com/office/drawing/2014/main" id="{D75D2070-C13A-5292-0C18-ACE429705293}"/>
              </a:ext>
            </a:extLst>
          </p:cNvPr>
          <p:cNvSpPr/>
          <p:nvPr/>
        </p:nvSpPr>
        <p:spPr>
          <a:xfrm rot="18640416">
            <a:off x="8718079" y="3001544"/>
            <a:ext cx="2308048" cy="1963150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dirty="0">
                <a:solidFill>
                  <a:schemeClr val="tx1"/>
                </a:solidFill>
              </a:rPr>
              <a:t>B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DB720F6-2505-3459-F9F1-F0554E2CE9EB}"/>
              </a:ext>
            </a:extLst>
          </p:cNvPr>
          <p:cNvSpPr/>
          <p:nvPr/>
        </p:nvSpPr>
        <p:spPr>
          <a:xfrm rot="13636506">
            <a:off x="7072307" y="3106765"/>
            <a:ext cx="2308048" cy="1963150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dirty="0">
                <a:solidFill>
                  <a:schemeClr val="tx1"/>
                </a:solidFill>
              </a:rPr>
              <a:t>C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57F9F04-C232-C5BA-5B61-01F67931FA41}"/>
              </a:ext>
            </a:extLst>
          </p:cNvPr>
          <p:cNvSpPr/>
          <p:nvPr/>
        </p:nvSpPr>
        <p:spPr>
          <a:xfrm>
            <a:off x="7907204" y="1504783"/>
            <a:ext cx="2308048" cy="1963150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A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D8D1928-19A5-87E5-05A8-E7701960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SVPWM</a:t>
            </a:r>
            <a:r>
              <a:rPr lang="zh-CN" altLang="en-US" dirty="0"/>
              <a:t>：扇区判断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87604B9-E2A7-9591-CDEE-78CC34328471}"/>
              </a:ext>
            </a:extLst>
          </p:cNvPr>
          <p:cNvCxnSpPr>
            <a:cxnSpLocks/>
          </p:cNvCxnSpPr>
          <p:nvPr/>
        </p:nvCxnSpPr>
        <p:spPr>
          <a:xfrm flipV="1">
            <a:off x="9003856" y="1432153"/>
            <a:ext cx="0" cy="36385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BDD4D645-A03C-D88F-3DBC-97B4233D3479}"/>
              </a:ext>
            </a:extLst>
          </p:cNvPr>
          <p:cNvCxnSpPr>
            <a:cxnSpLocks/>
          </p:cNvCxnSpPr>
          <p:nvPr/>
        </p:nvCxnSpPr>
        <p:spPr>
          <a:xfrm>
            <a:off x="7136956" y="3480027"/>
            <a:ext cx="384854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C68B77C-B674-C3FC-46F5-71902A99F141}"/>
              </a:ext>
            </a:extLst>
          </p:cNvPr>
          <p:cNvCxnSpPr>
            <a:cxnSpLocks/>
          </p:cNvCxnSpPr>
          <p:nvPr/>
        </p:nvCxnSpPr>
        <p:spPr>
          <a:xfrm flipH="1">
            <a:off x="8345484" y="2419054"/>
            <a:ext cx="1564079" cy="183220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1A44355-ED78-632E-266C-792BA6A76471}"/>
              </a:ext>
            </a:extLst>
          </p:cNvPr>
          <p:cNvCxnSpPr>
            <a:cxnSpLocks/>
          </p:cNvCxnSpPr>
          <p:nvPr/>
        </p:nvCxnSpPr>
        <p:spPr>
          <a:xfrm>
            <a:off x="8117141" y="2497011"/>
            <a:ext cx="1661859" cy="1808289"/>
          </a:xfrm>
          <a:prstGeom prst="lin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3">
                <a:extLst>
                  <a:ext uri="{FF2B5EF4-FFF2-40B4-BE49-F238E27FC236}">
                    <a16:creationId xmlns:a16="http://schemas.microsoft.com/office/drawing/2014/main" id="{581A9D22-99A9-F23E-59C4-07CC588213F0}"/>
                  </a:ext>
                </a:extLst>
              </p:cNvPr>
              <p:cNvSpPr txBox="1"/>
              <p:nvPr/>
            </p:nvSpPr>
            <p:spPr>
              <a:xfrm>
                <a:off x="8695918" y="984203"/>
                <a:ext cx="6174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dirty="0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zh-CN" altLang="en-US" i="1" dirty="0">
                          <a:latin typeface="Cambria Math" panose="02040503050406030204" pitchFamily="18" charset="0"/>
                        </a:rPr>
                        <m:t>轴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3">
                <a:extLst>
                  <a:ext uri="{FF2B5EF4-FFF2-40B4-BE49-F238E27FC236}">
                    <a16:creationId xmlns:a16="http://schemas.microsoft.com/office/drawing/2014/main" id="{581A9D22-99A9-F23E-59C4-07CC58821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5918" y="984203"/>
                <a:ext cx="617477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20">
                <a:extLst>
                  <a:ext uri="{FF2B5EF4-FFF2-40B4-BE49-F238E27FC236}">
                    <a16:creationId xmlns:a16="http://schemas.microsoft.com/office/drawing/2014/main" id="{CA04771C-0280-D931-3F01-8B6BE017DD7F}"/>
                  </a:ext>
                </a:extLst>
              </p:cNvPr>
              <p:cNvSpPr txBox="1"/>
              <p:nvPr/>
            </p:nvSpPr>
            <p:spPr>
              <a:xfrm>
                <a:off x="9733089" y="1745793"/>
                <a:ext cx="1561517" cy="6732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altLang="zh-CN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zh-CN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文本框 20">
                <a:extLst>
                  <a:ext uri="{FF2B5EF4-FFF2-40B4-BE49-F238E27FC236}">
                    <a16:creationId xmlns:a16="http://schemas.microsoft.com/office/drawing/2014/main" id="{CA04771C-0280-D931-3F01-8B6BE017D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3089" y="1745793"/>
                <a:ext cx="1561517" cy="6732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23">
                <a:extLst>
                  <a:ext uri="{FF2B5EF4-FFF2-40B4-BE49-F238E27FC236}">
                    <a16:creationId xmlns:a16="http://schemas.microsoft.com/office/drawing/2014/main" id="{17D5D48B-5554-8AD2-33E3-B0C2A502DF24}"/>
                  </a:ext>
                </a:extLst>
              </p:cNvPr>
              <p:cNvSpPr txBox="1"/>
              <p:nvPr/>
            </p:nvSpPr>
            <p:spPr>
              <a:xfrm>
                <a:off x="7086452" y="1773080"/>
                <a:ext cx="1924373" cy="6732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accent3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i="1" smtClean="0">
                                  <a:solidFill>
                                    <a:schemeClr val="accent3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i="1">
                                  <a:solidFill>
                                    <a:schemeClr val="accent3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altLang="zh-CN" i="1">
                              <a:solidFill>
                                <a:schemeClr val="accent3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i="1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zh-CN" i="1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accent3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accent3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accent3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i="1" smtClean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i="1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>
                  <a:solidFill>
                    <a:schemeClr val="accent3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3" name="文本框 23">
                <a:extLst>
                  <a:ext uri="{FF2B5EF4-FFF2-40B4-BE49-F238E27FC236}">
                    <a16:creationId xmlns:a16="http://schemas.microsoft.com/office/drawing/2014/main" id="{17D5D48B-5554-8AD2-33E3-B0C2A502D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452" y="1773080"/>
                <a:ext cx="1924373" cy="6732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48">
            <a:extLst>
              <a:ext uri="{FF2B5EF4-FFF2-40B4-BE49-F238E27FC236}">
                <a16:creationId xmlns:a16="http://schemas.microsoft.com/office/drawing/2014/main" id="{4CAD9088-D723-494E-F156-6E474616C836}"/>
              </a:ext>
            </a:extLst>
          </p:cNvPr>
          <p:cNvSpPr txBox="1"/>
          <p:nvPr/>
        </p:nvSpPr>
        <p:spPr>
          <a:xfrm>
            <a:off x="9220419" y="30857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Ⅰ</a:t>
            </a:r>
            <a:endParaRPr lang="zh-CN" altLang="en-US" dirty="0"/>
          </a:p>
        </p:txBody>
      </p:sp>
      <p:sp>
        <p:nvSpPr>
          <p:cNvPr id="15" name="文本框 49">
            <a:extLst>
              <a:ext uri="{FF2B5EF4-FFF2-40B4-BE49-F238E27FC236}">
                <a16:creationId xmlns:a16="http://schemas.microsoft.com/office/drawing/2014/main" id="{B0178A34-7782-C62F-A20F-BA312C876947}"/>
              </a:ext>
            </a:extLst>
          </p:cNvPr>
          <p:cNvSpPr txBox="1"/>
          <p:nvPr/>
        </p:nvSpPr>
        <p:spPr>
          <a:xfrm>
            <a:off x="8902115" y="278055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Ⅱ</a:t>
            </a:r>
            <a:endParaRPr lang="zh-CN" altLang="en-US" dirty="0"/>
          </a:p>
        </p:txBody>
      </p:sp>
      <p:sp>
        <p:nvSpPr>
          <p:cNvPr id="16" name="文本框 50">
            <a:extLst>
              <a:ext uri="{FF2B5EF4-FFF2-40B4-BE49-F238E27FC236}">
                <a16:creationId xmlns:a16="http://schemas.microsoft.com/office/drawing/2014/main" id="{0DF41403-DBD0-4F48-870E-C5C34AA5CA52}"/>
              </a:ext>
            </a:extLst>
          </p:cNvPr>
          <p:cNvSpPr txBox="1"/>
          <p:nvPr/>
        </p:nvSpPr>
        <p:spPr>
          <a:xfrm>
            <a:off x="8361217" y="30978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Ⅲ</a:t>
            </a:r>
            <a:endParaRPr lang="zh-CN" altLang="en-US" dirty="0"/>
          </a:p>
        </p:txBody>
      </p:sp>
      <p:sp>
        <p:nvSpPr>
          <p:cNvPr id="17" name="文本框 51">
            <a:extLst>
              <a:ext uri="{FF2B5EF4-FFF2-40B4-BE49-F238E27FC236}">
                <a16:creationId xmlns:a16="http://schemas.microsoft.com/office/drawing/2014/main" id="{FA28908E-A171-19E9-1372-84B9F30FEAD7}"/>
              </a:ext>
            </a:extLst>
          </p:cNvPr>
          <p:cNvSpPr txBox="1"/>
          <p:nvPr/>
        </p:nvSpPr>
        <p:spPr>
          <a:xfrm>
            <a:off x="8367010" y="354254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Ⅳ</a:t>
            </a:r>
            <a:endParaRPr lang="zh-CN" altLang="en-US" dirty="0"/>
          </a:p>
        </p:txBody>
      </p:sp>
      <p:sp>
        <p:nvSpPr>
          <p:cNvPr id="18" name="文本框 52">
            <a:extLst>
              <a:ext uri="{FF2B5EF4-FFF2-40B4-BE49-F238E27FC236}">
                <a16:creationId xmlns:a16="http://schemas.microsoft.com/office/drawing/2014/main" id="{E9DD54C0-6A34-2E3B-BDC5-E6ECCF5BA08E}"/>
              </a:ext>
            </a:extLst>
          </p:cNvPr>
          <p:cNvSpPr txBox="1"/>
          <p:nvPr/>
        </p:nvSpPr>
        <p:spPr>
          <a:xfrm>
            <a:off x="8706454" y="386757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Ⅴ</a:t>
            </a:r>
            <a:endParaRPr lang="zh-CN" altLang="en-US" dirty="0"/>
          </a:p>
        </p:txBody>
      </p:sp>
      <p:sp>
        <p:nvSpPr>
          <p:cNvPr id="19" name="文本框 53">
            <a:extLst>
              <a:ext uri="{FF2B5EF4-FFF2-40B4-BE49-F238E27FC236}">
                <a16:creationId xmlns:a16="http://schemas.microsoft.com/office/drawing/2014/main" id="{9B25580F-E719-BEBF-A4AE-49E91F81B3D0}"/>
              </a:ext>
            </a:extLst>
          </p:cNvPr>
          <p:cNvSpPr txBox="1"/>
          <p:nvPr/>
        </p:nvSpPr>
        <p:spPr>
          <a:xfrm>
            <a:off x="9240046" y="3512243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Ⅵ</a:t>
            </a:r>
            <a:endParaRPr lang="zh-CN" altLang="en-US" dirty="0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90D73AF4-FEFD-A41F-FCA9-13B3D7A8B75C}"/>
              </a:ext>
            </a:extLst>
          </p:cNvPr>
          <p:cNvCxnSpPr>
            <a:cxnSpLocks/>
          </p:cNvCxnSpPr>
          <p:nvPr/>
        </p:nvCxnSpPr>
        <p:spPr>
          <a:xfrm>
            <a:off x="7136956" y="3480027"/>
            <a:ext cx="4064444" cy="0"/>
          </a:xfrm>
          <a:prstGeom prst="straightConnector1">
            <a:avLst/>
          </a:prstGeom>
          <a:ln w="127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4" name="表格 33">
                <a:extLst>
                  <a:ext uri="{FF2B5EF4-FFF2-40B4-BE49-F238E27FC236}">
                    <a16:creationId xmlns:a16="http://schemas.microsoft.com/office/drawing/2014/main" id="{800C37F4-1E2E-4834-E74D-357B893E8D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1004982"/>
                  </p:ext>
                </p:extLst>
              </p:nvPr>
            </p:nvGraphicFramePr>
            <p:xfrm>
              <a:off x="772999" y="2593045"/>
              <a:ext cx="5875860" cy="2778379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761887">
                      <a:extLst>
                        <a:ext uri="{9D8B030D-6E8A-4147-A177-3AD203B41FA5}">
                          <a16:colId xmlns:a16="http://schemas.microsoft.com/office/drawing/2014/main" val="1867246232"/>
                        </a:ext>
                      </a:extLst>
                    </a:gridCol>
                    <a:gridCol w="1134835">
                      <a:extLst>
                        <a:ext uri="{9D8B030D-6E8A-4147-A177-3AD203B41FA5}">
                          <a16:colId xmlns:a16="http://schemas.microsoft.com/office/drawing/2014/main" val="1538704818"/>
                        </a:ext>
                      </a:extLst>
                    </a:gridCol>
                    <a:gridCol w="1159329">
                      <a:extLst>
                        <a:ext uri="{9D8B030D-6E8A-4147-A177-3AD203B41FA5}">
                          <a16:colId xmlns:a16="http://schemas.microsoft.com/office/drawing/2014/main" val="223555209"/>
                        </a:ext>
                      </a:extLst>
                    </a:gridCol>
                    <a:gridCol w="1126671">
                      <a:extLst>
                        <a:ext uri="{9D8B030D-6E8A-4147-A177-3AD203B41FA5}">
                          <a16:colId xmlns:a16="http://schemas.microsoft.com/office/drawing/2014/main" val="2747920642"/>
                        </a:ext>
                      </a:extLst>
                    </a:gridCol>
                    <a:gridCol w="824593">
                      <a:extLst>
                        <a:ext uri="{9D8B030D-6E8A-4147-A177-3AD203B41FA5}">
                          <a16:colId xmlns:a16="http://schemas.microsoft.com/office/drawing/2014/main" val="2609598127"/>
                        </a:ext>
                      </a:extLst>
                    </a:gridCol>
                    <a:gridCol w="868545">
                      <a:extLst>
                        <a:ext uri="{9D8B030D-6E8A-4147-A177-3AD203B41FA5}">
                          <a16:colId xmlns:a16="http://schemas.microsoft.com/office/drawing/2014/main" val="16046644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000" dirty="0"/>
                            <a:t>扇区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000" dirty="0" smtClean="0"/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sz="1000" dirty="0" smtClean="0"/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en-US" sz="1000" dirty="0" smtClean="0"/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1000" dirty="0" smtClean="0"/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altLang="zh-CN" sz="1000" dirty="0" smtClean="0"/>
                                      <m:t>2</m:t>
                                    </m:r>
                                  </m:den>
                                </m:f>
                                <m:r>
                                  <a:rPr lang="zh-CN" altLang="en-US" sz="1000" dirty="0" smtClean="0"/>
                                  <m:t>𝛼</m:t>
                                </m:r>
                                <m:r>
                                  <a:rPr lang="zh-CN" altLang="en-US" sz="1000" dirty="0" smtClean="0"/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sz="1000" dirty="0" smtClean="0"/>
                                    </m:ctrlPr>
                                  </m:fPr>
                                  <m:num>
                                    <m:r>
                                      <a:rPr lang="en-US" altLang="zh-CN" sz="1000" dirty="0" smtClean="0"/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1000" dirty="0" smtClean="0"/>
                                      <m:t>2</m:t>
                                    </m:r>
                                  </m:den>
                                </m:f>
                                <m:r>
                                  <a:rPr lang="zh-CN" altLang="en-US" sz="1000" dirty="0" smtClean="0"/>
                                  <m:t>𝛽</m:t>
                                </m:r>
                              </m:oMath>
                            </m:oMathPara>
                          </a14:m>
                          <a:endParaRPr lang="en-US" altLang="zh-CN" sz="1000" dirty="0"/>
                        </a:p>
                        <a:p>
                          <a:pPr algn="ctr"/>
                          <a:r>
                            <a:rPr lang="en-US" altLang="zh-CN" sz="10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sz="1000" dirty="0" smtClean="0"/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en-US" sz="1000" dirty="0" smtClean="0"/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1000" dirty="0" smtClean="0"/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altLang="zh-CN" sz="1000" dirty="0" smtClean="0"/>
                                      <m:t>2</m:t>
                                    </m:r>
                                  </m:den>
                                </m:f>
                                <m:r>
                                  <a:rPr lang="zh-CN" altLang="en-US" sz="1000" dirty="0" smtClean="0"/>
                                  <m:t>𝛼</m:t>
                                </m:r>
                                <m:r>
                                  <a:rPr lang="zh-CN" altLang="en-US" sz="1000" dirty="0" smtClean="0"/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sz="1000" dirty="0" smtClean="0"/>
                                    </m:ctrlPr>
                                  </m:fPr>
                                  <m:num>
                                    <m:r>
                                      <a:rPr lang="en-US" altLang="zh-CN" sz="1000" dirty="0" smtClean="0"/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1000" dirty="0" smtClean="0"/>
                                      <m:t>2</m:t>
                                    </m:r>
                                  </m:den>
                                </m:f>
                                <m:r>
                                  <a:rPr lang="zh-CN" altLang="en-US" sz="1000" dirty="0" smtClean="0"/>
                                  <m:t>𝛽</m:t>
                                </m:r>
                              </m:oMath>
                            </m:oMathPara>
                          </a14:m>
                          <a:endParaRPr lang="en-US" altLang="zh-CN" sz="1000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000" dirty="0" smtClean="0"/>
                                  <m:t>𝛽</m:t>
                                </m:r>
                              </m:oMath>
                            </m:oMathPara>
                          </a14:m>
                          <a:endParaRPr lang="en-US" altLang="zh-CN" sz="1000" dirty="0"/>
                        </a:p>
                        <a:p>
                          <a:pPr algn="ctr"/>
                          <a:r>
                            <a:rPr lang="en-US" altLang="zh-CN" sz="1000" dirty="0"/>
                            <a:t>A</a:t>
                          </a:r>
                          <a:endParaRPr lang="zh-CN" alt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/>
                            <a:t>N=4C+2B+A</a:t>
                          </a:r>
                          <a:endParaRPr lang="zh-CN" alt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dirty="0"/>
                            <a:t>N=4A+2B+C</a:t>
                          </a:r>
                          <a:endParaRPr lang="zh-CN" alt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3834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Ⅰ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3942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Ⅱ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4769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Ⅲ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46633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Ⅳ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7610730"/>
                      </a:ext>
                    </a:extLst>
                  </a:tr>
                  <a:tr h="1854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Ⅴ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7342251"/>
                      </a:ext>
                    </a:extLst>
                  </a:tr>
                  <a:tr h="1854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Ⅵ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394496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4" name="表格 33">
                <a:extLst>
                  <a:ext uri="{FF2B5EF4-FFF2-40B4-BE49-F238E27FC236}">
                    <a16:creationId xmlns:a16="http://schemas.microsoft.com/office/drawing/2014/main" id="{800C37F4-1E2E-4834-E74D-357B893E8D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1004982"/>
                  </p:ext>
                </p:extLst>
              </p:nvPr>
            </p:nvGraphicFramePr>
            <p:xfrm>
              <a:off x="772999" y="2593045"/>
              <a:ext cx="5875860" cy="2778379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761887">
                      <a:extLst>
                        <a:ext uri="{9D8B030D-6E8A-4147-A177-3AD203B41FA5}">
                          <a16:colId xmlns:a16="http://schemas.microsoft.com/office/drawing/2014/main" val="1867246232"/>
                        </a:ext>
                      </a:extLst>
                    </a:gridCol>
                    <a:gridCol w="1134835">
                      <a:extLst>
                        <a:ext uri="{9D8B030D-6E8A-4147-A177-3AD203B41FA5}">
                          <a16:colId xmlns:a16="http://schemas.microsoft.com/office/drawing/2014/main" val="1538704818"/>
                        </a:ext>
                      </a:extLst>
                    </a:gridCol>
                    <a:gridCol w="1159329">
                      <a:extLst>
                        <a:ext uri="{9D8B030D-6E8A-4147-A177-3AD203B41FA5}">
                          <a16:colId xmlns:a16="http://schemas.microsoft.com/office/drawing/2014/main" val="223555209"/>
                        </a:ext>
                      </a:extLst>
                    </a:gridCol>
                    <a:gridCol w="1126671">
                      <a:extLst>
                        <a:ext uri="{9D8B030D-6E8A-4147-A177-3AD203B41FA5}">
                          <a16:colId xmlns:a16="http://schemas.microsoft.com/office/drawing/2014/main" val="2747920642"/>
                        </a:ext>
                      </a:extLst>
                    </a:gridCol>
                    <a:gridCol w="824593">
                      <a:extLst>
                        <a:ext uri="{9D8B030D-6E8A-4147-A177-3AD203B41FA5}">
                          <a16:colId xmlns:a16="http://schemas.microsoft.com/office/drawing/2014/main" val="2609598127"/>
                        </a:ext>
                      </a:extLst>
                    </a:gridCol>
                    <a:gridCol w="868545">
                      <a:extLst>
                        <a:ext uri="{9D8B030D-6E8A-4147-A177-3AD203B41FA5}">
                          <a16:colId xmlns:a16="http://schemas.microsoft.com/office/drawing/2014/main" val="1604664420"/>
                        </a:ext>
                      </a:extLst>
                    </a:gridCol>
                  </a:tblGrid>
                  <a:tr h="5634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000" dirty="0"/>
                            <a:t>扇区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  <a:stretch>
                            <a:fillRect l="-67380" t="-1075" r="-350267" b="-4075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  <a:stretch>
                            <a:fillRect l="-164737" t="-1075" r="-244737" b="-4075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  <a:stretch>
                            <a:fillRect l="-271892" t="-1075" r="-151351" b="-4075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/>
                            <a:t>N=4C+2B+A</a:t>
                          </a:r>
                          <a:endParaRPr lang="zh-CN" alt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dirty="0"/>
                            <a:t>N=4A+2B+C</a:t>
                          </a:r>
                          <a:endParaRPr lang="zh-CN" alt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3834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Ⅰ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3942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Ⅱ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4769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Ⅲ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46633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Ⅳ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761073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Ⅴ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734225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Ⅵ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394496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35838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5CF30-B4BF-0670-5690-8F76E5C42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BE4B0C-F109-D6F0-ECE9-B51FAE2A1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SVPWM</a:t>
            </a:r>
            <a:r>
              <a:rPr lang="zh-CN" altLang="en-US" dirty="0"/>
              <a:t>：扇区切换时间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E324C1-256B-B368-CE46-5FD231F35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133" y="4384521"/>
            <a:ext cx="7159625" cy="1962937"/>
          </a:xfrm>
          <a:prstGeom prst="rect">
            <a:avLst/>
          </a:prstGeom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B8651EC5-4B58-BA40-A13C-171F0A0E3C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1996428"/>
              </p:ext>
            </p:extLst>
          </p:nvPr>
        </p:nvGraphicFramePr>
        <p:xfrm>
          <a:off x="1798109" y="2091039"/>
          <a:ext cx="2870200" cy="1530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33440" imgH="711000" progId="Equation.DSMT4">
                  <p:embed/>
                </p:oleObj>
              </mc:Choice>
              <mc:Fallback>
                <p:oleObj name="Equation" r:id="rId3" imgW="133344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8109" y="2091039"/>
                        <a:ext cx="2870200" cy="1530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D0D16D21-22D7-D465-2927-090C4EA7E8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3853" y="1633403"/>
            <a:ext cx="3733345" cy="235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022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F24A7-B476-A8AF-4550-289BA8A17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F9E8B6-ABA8-504E-35D9-4D858A2BD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SPVPWM</a:t>
            </a:r>
            <a:r>
              <a:rPr lang="zh-CN" altLang="en-US" dirty="0"/>
              <a:t>：</a:t>
            </a:r>
            <a:r>
              <a:rPr lang="en-US" altLang="zh-CN" dirty="0"/>
              <a:t>PMSM</a:t>
            </a:r>
            <a:r>
              <a:rPr lang="zh-CN" altLang="en-US" dirty="0"/>
              <a:t>的驱动</a:t>
            </a:r>
          </a:p>
        </p:txBody>
      </p:sp>
      <p:pic>
        <p:nvPicPr>
          <p:cNvPr id="14" name="图片 13" descr="形状&#10;&#10;AI 生成的内容可能不正确。">
            <a:extLst>
              <a:ext uri="{FF2B5EF4-FFF2-40B4-BE49-F238E27FC236}">
                <a16:creationId xmlns:a16="http://schemas.microsoft.com/office/drawing/2014/main" id="{0318C51B-B6E0-BC9D-1549-CBF70A598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25" y="1838561"/>
            <a:ext cx="3315196" cy="1946193"/>
          </a:xfrm>
          <a:prstGeom prst="rect">
            <a:avLst/>
          </a:prstGeom>
        </p:spPr>
      </p:pic>
      <p:pic>
        <p:nvPicPr>
          <p:cNvPr id="4" name="图片 3" descr="图示, 示意图&#10;&#10;AI 生成的内容可能不正确。">
            <a:extLst>
              <a:ext uri="{FF2B5EF4-FFF2-40B4-BE49-F238E27FC236}">
                <a16:creationId xmlns:a16="http://schemas.microsoft.com/office/drawing/2014/main" id="{E3F80422-3BE5-90CF-A989-105486013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2" r="15234"/>
          <a:stretch/>
        </p:blipFill>
        <p:spPr>
          <a:xfrm>
            <a:off x="1848587" y="4156129"/>
            <a:ext cx="3860776" cy="2122207"/>
          </a:xfrm>
          <a:prstGeom prst="rect">
            <a:avLst/>
          </a:prstGeom>
        </p:spPr>
      </p:pic>
      <p:pic>
        <p:nvPicPr>
          <p:cNvPr id="6" name="图片 5" descr="图示, 示意图&#10;&#10;描述已自动生成">
            <a:extLst>
              <a:ext uri="{FF2B5EF4-FFF2-40B4-BE49-F238E27FC236}">
                <a16:creationId xmlns:a16="http://schemas.microsoft.com/office/drawing/2014/main" id="{4DD23FE2-209E-82F0-CF47-305CDEE8EB2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" r="1575"/>
          <a:stretch/>
        </p:blipFill>
        <p:spPr bwMode="auto">
          <a:xfrm>
            <a:off x="6807527" y="1709387"/>
            <a:ext cx="3867163" cy="24280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12E8052-6EDE-03A4-12E3-F22C1D1CF0D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5" r="1928" b="24502"/>
          <a:stretch/>
        </p:blipFill>
        <p:spPr bwMode="auto">
          <a:xfrm>
            <a:off x="6402203" y="4311122"/>
            <a:ext cx="4677813" cy="17123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76417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5F929-D541-FB24-6DEA-AF58C9E32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1F297B-1EDA-ABB8-D862-FB47417D1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FOC</a:t>
            </a:r>
            <a:r>
              <a:rPr lang="zh-CN" altLang="en-US" dirty="0"/>
              <a:t>算法：步骤总结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31">
                <a:extLst>
                  <a:ext uri="{FF2B5EF4-FFF2-40B4-BE49-F238E27FC236}">
                    <a16:creationId xmlns:a16="http://schemas.microsoft.com/office/drawing/2014/main" id="{2ED4EC3B-C1B2-C33E-1B82-CAE05DA079AF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5473700" cy="4125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sz="1100">
                    <a:solidFill>
                      <a:schemeClr val="tx1">
                        <a:lumMod val="65000"/>
                        <a:lumOff val="35000"/>
                      </a:schemeClr>
                    </a:solidFill>
                  </a:defRPr>
                </a:lvl1pPr>
              </a:lstStyle>
              <a:p>
                <a:pPr marL="342900" indent="-34290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zh-CN" altLang="en-US" sz="1400" spc="100" dirty="0">
                    <a:solidFill>
                      <a:prstClr val="black"/>
                    </a:solidFill>
                    <a:latin typeface="youyuan" panose="02010509060101010101" pitchFamily="49" charset="-122"/>
                    <a:ea typeface="youyuan" panose="02010509060101010101" pitchFamily="49" charset="-122"/>
                    <a:cs typeface="+mn-ea"/>
                    <a:sym typeface="+mn-lt"/>
                  </a:rPr>
                  <a:t>对电机的三相电流进行采样，得到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1400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  <m:t>𝑰</m:t>
                        </m:r>
                      </m:e>
                      <m:sub>
                        <m:r>
                          <a:rPr lang="en-US" altLang="zh-CN" sz="1400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  <m:t>𝒂</m:t>
                        </m:r>
                      </m:sub>
                    </m:sSub>
                    <m:r>
                      <a:rPr lang="zh-CN" altLang="en-US" sz="1400" spc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youyuan" panose="02010509060101010101" pitchFamily="49" charset="-122"/>
                        <a:cs typeface="+mn-ea"/>
                        <a:sym typeface="+mn-lt"/>
                      </a:rPr>
                      <m:t>、</m:t>
                    </m:r>
                    <m:sSub>
                      <m:sSubPr>
                        <m:ctrlPr>
                          <a:rPr lang="en-US" altLang="zh-CN" sz="1400" i="1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1400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  <m:t>𝑰</m:t>
                        </m:r>
                      </m:e>
                      <m:sub>
                        <m:r>
                          <a:rPr lang="en-US" altLang="zh-CN" sz="1400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  <m:t>𝒃</m:t>
                        </m:r>
                      </m:sub>
                    </m:sSub>
                  </m:oMath>
                </a14:m>
                <a:r>
                  <a:rPr lang="zh-CN" altLang="en-US" sz="1400" spc="100" dirty="0">
                    <a:solidFill>
                      <a:prstClr val="black"/>
                    </a:solidFill>
                    <a:latin typeface="youyuan" panose="02010509060101010101" pitchFamily="49" charset="-122"/>
                    <a:ea typeface="youyuan" panose="02010509060101010101" pitchFamily="49" charset="-122"/>
                    <a:cs typeface="+mn-ea"/>
                    <a:sym typeface="+mn-lt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1400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  <m:t>𝑰</m:t>
                        </m:r>
                      </m:e>
                      <m:sub>
                        <m:r>
                          <a:rPr lang="en-US" altLang="zh-CN" sz="1400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zh-CN" altLang="en-US" sz="1400" spc="100" dirty="0">
                    <a:solidFill>
                      <a:prstClr val="black"/>
                    </a:solidFill>
                    <a:latin typeface="youyuan" panose="02010509060101010101" pitchFamily="49" charset="-122"/>
                    <a:ea typeface="youyuan" panose="02010509060101010101" pitchFamily="49" charset="-122"/>
                    <a:cs typeface="+mn-ea"/>
                    <a:sym typeface="+mn-lt"/>
                  </a:rPr>
                  <a:t>；</a:t>
                </a:r>
                <a:endParaRPr lang="en-US" altLang="zh-CN" sz="1400" spc="100" dirty="0">
                  <a:solidFill>
                    <a:prstClr val="black"/>
                  </a:solidFill>
                  <a:latin typeface="youyuan" panose="02010509060101010101" pitchFamily="49" charset="-122"/>
                  <a:ea typeface="youyuan" panose="02010509060101010101" pitchFamily="49" charset="-122"/>
                  <a:cs typeface="+mn-ea"/>
                  <a:sym typeface="+mn-lt"/>
                </a:endParaRPr>
              </a:p>
              <a:p>
                <a:pPr marL="342900" indent="-34290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zh-CN" altLang="en-US" sz="1400" spc="100" dirty="0">
                    <a:solidFill>
                      <a:prstClr val="black"/>
                    </a:solidFill>
                    <a:latin typeface="youyuan" panose="02010509060101010101" pitchFamily="49" charset="-122"/>
                    <a:ea typeface="youyuan" panose="02010509060101010101" pitchFamily="49" charset="-122"/>
                    <a:cs typeface="+mn-ea"/>
                    <a:sym typeface="+mn-lt"/>
                  </a:rPr>
                  <a:t>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1400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  <m:t>𝑰</m:t>
                        </m:r>
                      </m:e>
                      <m:sub>
                        <m:r>
                          <a:rPr lang="en-US" altLang="zh-CN" sz="1400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  <m:t>𝒂</m:t>
                        </m:r>
                      </m:sub>
                    </m:sSub>
                    <m:r>
                      <a:rPr lang="zh-CN" altLang="en-US" sz="1400" spc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youyuan" panose="02010509060101010101" pitchFamily="49" charset="-122"/>
                        <a:cs typeface="+mn-ea"/>
                        <a:sym typeface="+mn-lt"/>
                      </a:rPr>
                      <m:t>、</m:t>
                    </m:r>
                    <m:sSub>
                      <m:sSubPr>
                        <m:ctrlPr>
                          <a:rPr lang="en-US" altLang="zh-CN" sz="1400" i="1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1400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  <m:t>𝑰</m:t>
                        </m:r>
                      </m:e>
                      <m:sub>
                        <m:r>
                          <a:rPr lang="en-US" altLang="zh-CN" sz="1400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  <m:t>𝒃</m:t>
                        </m:r>
                      </m:sub>
                    </m:sSub>
                  </m:oMath>
                </a14:m>
                <a:r>
                  <a:rPr lang="zh-CN" altLang="en-US" sz="1400" spc="100" dirty="0">
                    <a:solidFill>
                      <a:prstClr val="black"/>
                    </a:solidFill>
                    <a:latin typeface="youyuan" panose="02010509060101010101" pitchFamily="49" charset="-122"/>
                    <a:ea typeface="youyuan" panose="02010509060101010101" pitchFamily="49" charset="-122"/>
                    <a:cs typeface="+mn-ea"/>
                    <a:sym typeface="+mn-lt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1400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  <m:t>𝑰</m:t>
                        </m:r>
                      </m:e>
                      <m:sub>
                        <m:r>
                          <a:rPr lang="en-US" altLang="zh-CN" sz="1400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zh-CN" altLang="en-US" sz="1400" spc="100" dirty="0">
                    <a:solidFill>
                      <a:prstClr val="black"/>
                    </a:solidFill>
                    <a:latin typeface="youyuan" panose="02010509060101010101" pitchFamily="49" charset="-122"/>
                    <a:ea typeface="youyuan" panose="02010509060101010101" pitchFamily="49" charset="-122"/>
                    <a:cs typeface="+mn-ea"/>
                    <a:sym typeface="+mn-lt"/>
                  </a:rPr>
                  <a:t>经过</a:t>
                </a:r>
                <a:r>
                  <a:rPr lang="en-US" altLang="zh-CN" sz="1400" spc="100" dirty="0">
                    <a:solidFill>
                      <a:prstClr val="black"/>
                    </a:solidFill>
                    <a:latin typeface="youyuan" panose="02010509060101010101" pitchFamily="49" charset="-122"/>
                    <a:ea typeface="youyuan" panose="02010509060101010101" pitchFamily="49" charset="-122"/>
                    <a:cs typeface="+mn-ea"/>
                    <a:sym typeface="+mn-lt"/>
                  </a:rPr>
                  <a:t>Clark</a:t>
                </a:r>
                <a:r>
                  <a:rPr lang="zh-CN" altLang="en-US" sz="1400" spc="100" dirty="0">
                    <a:solidFill>
                      <a:prstClr val="black"/>
                    </a:solidFill>
                    <a:latin typeface="youyuan" panose="02010509060101010101" pitchFamily="49" charset="-122"/>
                    <a:ea typeface="youyuan" panose="02010509060101010101" pitchFamily="49" charset="-122"/>
                    <a:cs typeface="+mn-ea"/>
                    <a:sym typeface="+mn-lt"/>
                  </a:rPr>
                  <a:t>变换，得到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1400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  <m:t>𝑰</m:t>
                        </m:r>
                      </m:e>
                      <m:sub>
                        <m:r>
                          <a:rPr lang="en-US" altLang="zh-CN" sz="1400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  <m:t>𝜶</m:t>
                        </m:r>
                      </m:sub>
                    </m:sSub>
                    <m:r>
                      <a:rPr lang="zh-CN" altLang="en-US" sz="1400" spc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youyuan" panose="02010509060101010101" pitchFamily="49" charset="-122"/>
                        <a:cs typeface="+mn-ea"/>
                        <a:sym typeface="+mn-lt"/>
                      </a:rPr>
                      <m:t>、</m:t>
                    </m:r>
                    <m:sSub>
                      <m:sSubPr>
                        <m:ctrlPr>
                          <a:rPr lang="en-US" altLang="zh-CN" sz="1400" i="1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1400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  <m:t>𝑰</m:t>
                        </m:r>
                      </m:e>
                      <m:sub>
                        <m:r>
                          <a:rPr lang="zh-CN" altLang="en-US" sz="1400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  <m:t>𝜷</m:t>
                        </m:r>
                      </m:sub>
                    </m:sSub>
                  </m:oMath>
                </a14:m>
                <a:r>
                  <a:rPr lang="zh-CN" altLang="en-US" sz="1400" spc="100" dirty="0">
                    <a:solidFill>
                      <a:prstClr val="black"/>
                    </a:solidFill>
                    <a:latin typeface="youyuan" panose="02010509060101010101" pitchFamily="49" charset="-122"/>
                    <a:ea typeface="youyuan" panose="02010509060101010101" pitchFamily="49" charset="-122"/>
                    <a:cs typeface="+mn-ea"/>
                    <a:sym typeface="+mn-lt"/>
                  </a:rPr>
                  <a:t>；</a:t>
                </a:r>
                <a:endParaRPr lang="en-US" altLang="zh-CN" sz="1400" spc="100" dirty="0">
                  <a:solidFill>
                    <a:prstClr val="black"/>
                  </a:solidFill>
                  <a:latin typeface="youyuan" panose="02010509060101010101" pitchFamily="49" charset="-122"/>
                  <a:ea typeface="youyuan" panose="02010509060101010101" pitchFamily="49" charset="-122"/>
                  <a:cs typeface="+mn-ea"/>
                  <a:sym typeface="+mn-lt"/>
                </a:endParaRPr>
              </a:p>
              <a:p>
                <a:pPr marL="342900" indent="-34290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zh-CN" altLang="en-US" sz="1400" spc="100" dirty="0">
                    <a:solidFill>
                      <a:prstClr val="black"/>
                    </a:solidFill>
                    <a:latin typeface="youyuan" panose="02010509060101010101" pitchFamily="49" charset="-122"/>
                    <a:ea typeface="youyuan" panose="02010509060101010101" pitchFamily="49" charset="-122"/>
                    <a:cs typeface="+mn-ea"/>
                    <a:sym typeface="+mn-lt"/>
                  </a:rPr>
                  <a:t>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1400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  <m:t>𝑰</m:t>
                        </m:r>
                      </m:e>
                      <m:sub>
                        <m:r>
                          <a:rPr lang="en-US" altLang="zh-CN" sz="1400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  <m:t>𝜶</m:t>
                        </m:r>
                      </m:sub>
                    </m:sSub>
                    <m:r>
                      <a:rPr lang="zh-CN" altLang="en-US" sz="1400" spc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youyuan" panose="02010509060101010101" pitchFamily="49" charset="-122"/>
                        <a:cs typeface="+mn-ea"/>
                        <a:sym typeface="+mn-lt"/>
                      </a:rPr>
                      <m:t>、</m:t>
                    </m:r>
                    <m:sSub>
                      <m:sSubPr>
                        <m:ctrlPr>
                          <a:rPr lang="en-US" altLang="zh-CN" sz="1400" i="1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1400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  <m:t>𝑰</m:t>
                        </m:r>
                      </m:e>
                      <m:sub>
                        <m:r>
                          <a:rPr lang="zh-CN" altLang="en-US" sz="1400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  <m:t>𝜷</m:t>
                        </m:r>
                      </m:sub>
                    </m:sSub>
                  </m:oMath>
                </a14:m>
                <a:r>
                  <a:rPr lang="zh-CN" altLang="en-US" sz="1400" spc="100" dirty="0">
                    <a:solidFill>
                      <a:prstClr val="black"/>
                    </a:solidFill>
                    <a:latin typeface="youyuan" panose="02010509060101010101" pitchFamily="49" charset="-122"/>
                    <a:ea typeface="youyuan" panose="02010509060101010101" pitchFamily="49" charset="-122"/>
                    <a:cs typeface="+mn-ea"/>
                    <a:sym typeface="+mn-lt"/>
                  </a:rPr>
                  <a:t>经过</a:t>
                </a:r>
                <a:r>
                  <a:rPr lang="en-US" altLang="zh-CN" sz="1400" spc="100" dirty="0">
                    <a:solidFill>
                      <a:prstClr val="black"/>
                    </a:solidFill>
                    <a:latin typeface="youyuan" panose="02010509060101010101" pitchFamily="49" charset="-122"/>
                    <a:ea typeface="youyuan" panose="02010509060101010101" pitchFamily="49" charset="-122"/>
                    <a:cs typeface="+mn-ea"/>
                    <a:sym typeface="+mn-lt"/>
                  </a:rPr>
                  <a:t>Park</a:t>
                </a:r>
                <a:r>
                  <a:rPr lang="zh-CN" altLang="en-US" sz="1400" spc="100" dirty="0">
                    <a:solidFill>
                      <a:prstClr val="black"/>
                    </a:solidFill>
                    <a:latin typeface="youyuan" panose="02010509060101010101" pitchFamily="49" charset="-122"/>
                    <a:ea typeface="youyuan" panose="02010509060101010101" pitchFamily="49" charset="-122"/>
                    <a:cs typeface="+mn-ea"/>
                    <a:sym typeface="+mn-lt"/>
                  </a:rPr>
                  <a:t>变换得到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1400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  <m:t>𝑰</m:t>
                        </m:r>
                      </m:e>
                      <m:sub>
                        <m:r>
                          <a:rPr lang="en-US" altLang="zh-CN" sz="1400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  <m:t>𝒒</m:t>
                        </m:r>
                      </m:sub>
                    </m:sSub>
                    <m:r>
                      <a:rPr lang="zh-CN" altLang="en-US" sz="1400" spc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youyuan" panose="02010509060101010101" pitchFamily="49" charset="-122"/>
                        <a:cs typeface="+mn-ea"/>
                        <a:sym typeface="+mn-lt"/>
                      </a:rPr>
                      <m:t>、</m:t>
                    </m:r>
                    <m:sSub>
                      <m:sSubPr>
                        <m:ctrlPr>
                          <a:rPr lang="en-US" altLang="zh-CN" sz="1400" i="1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1400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  <m:t>𝑰</m:t>
                        </m:r>
                      </m:e>
                      <m:sub>
                        <m:r>
                          <a:rPr lang="en-US" altLang="zh-CN" sz="1400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zh-CN" altLang="en-US" sz="1400" spc="100" dirty="0">
                    <a:solidFill>
                      <a:prstClr val="black"/>
                    </a:solidFill>
                    <a:latin typeface="youyuan" panose="02010509060101010101" pitchFamily="49" charset="-122"/>
                    <a:ea typeface="youyuan" panose="02010509060101010101" pitchFamily="49" charset="-122"/>
                    <a:cs typeface="+mn-ea"/>
                    <a:sym typeface="+mn-lt"/>
                  </a:rPr>
                  <a:t>；</a:t>
                </a:r>
                <a:endParaRPr lang="en-US" altLang="zh-CN" sz="1400" spc="100" dirty="0">
                  <a:solidFill>
                    <a:prstClr val="black"/>
                  </a:solidFill>
                  <a:latin typeface="youyuan" panose="02010509060101010101" pitchFamily="49" charset="-122"/>
                  <a:ea typeface="youyuan" panose="02010509060101010101" pitchFamily="49" charset="-122"/>
                  <a:cs typeface="+mn-ea"/>
                  <a:sym typeface="+mn-lt"/>
                </a:endParaRPr>
              </a:p>
              <a:p>
                <a:pPr marL="342900" indent="-34290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zh-CN" altLang="en-US" sz="1400" spc="100" dirty="0">
                    <a:solidFill>
                      <a:prstClr val="black"/>
                    </a:solidFill>
                    <a:latin typeface="youyuan" panose="02010509060101010101" pitchFamily="49" charset="-122"/>
                    <a:ea typeface="youyuan" panose="02010509060101010101" pitchFamily="49" charset="-122"/>
                    <a:cs typeface="+mn-ea"/>
                    <a:sym typeface="+mn-lt"/>
                  </a:rPr>
                  <a:t>计算电机期望转速与观测到的电机转速之间的误差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1400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  <m:t>𝒆</m:t>
                        </m:r>
                      </m:e>
                      <m:sub>
                        <m:r>
                          <a:rPr lang="zh-CN" altLang="en-US" sz="1400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  <m:t>𝝎</m:t>
                        </m:r>
                      </m:sub>
                    </m:sSub>
                  </m:oMath>
                </a14:m>
                <a:r>
                  <a:rPr lang="zh-CN" altLang="en-US" sz="1400" spc="100" dirty="0">
                    <a:solidFill>
                      <a:prstClr val="black"/>
                    </a:solidFill>
                    <a:latin typeface="youyuan" panose="02010509060101010101" pitchFamily="49" charset="-122"/>
                    <a:ea typeface="youyuan" panose="02010509060101010101" pitchFamily="49" charset="-122"/>
                    <a:cs typeface="+mn-ea"/>
                    <a:sym typeface="+mn-lt"/>
                  </a:rPr>
                  <a:t>；</a:t>
                </a:r>
                <a:endParaRPr lang="en-US" altLang="zh-CN" sz="1400" spc="100" dirty="0">
                  <a:solidFill>
                    <a:prstClr val="black"/>
                  </a:solidFill>
                  <a:latin typeface="youyuan" panose="02010509060101010101" pitchFamily="49" charset="-122"/>
                  <a:ea typeface="youyuan" panose="02010509060101010101" pitchFamily="49" charset="-122"/>
                  <a:cs typeface="+mn-ea"/>
                  <a:sym typeface="+mn-lt"/>
                </a:endParaRPr>
              </a:p>
              <a:p>
                <a:pPr marL="342900" indent="-34290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zh-CN" altLang="en-US" sz="1400" spc="100" dirty="0">
                    <a:solidFill>
                      <a:prstClr val="black"/>
                    </a:solidFill>
                    <a:latin typeface="youyuan" panose="02010509060101010101" pitchFamily="49" charset="-122"/>
                    <a:ea typeface="youyuan" panose="02010509060101010101" pitchFamily="49" charset="-122"/>
                    <a:cs typeface="+mn-ea"/>
                    <a:sym typeface="+mn-lt"/>
                  </a:rPr>
                  <a:t>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1400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  <m:t>𝑰</m:t>
                        </m:r>
                      </m:e>
                      <m:sub>
                        <m:r>
                          <a:rPr lang="en-US" altLang="zh-CN" sz="1400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  <m:t>𝒒</m:t>
                        </m:r>
                      </m:sub>
                    </m:sSub>
                    <m:r>
                      <a:rPr lang="zh-CN" altLang="en-US" sz="1400" spc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youyuan" panose="02010509060101010101" pitchFamily="49" charset="-122"/>
                        <a:cs typeface="+mn-ea"/>
                        <a:sym typeface="+mn-lt"/>
                      </a:rPr>
                      <m:t>、</m:t>
                    </m:r>
                    <m:sSub>
                      <m:sSubPr>
                        <m:ctrlPr>
                          <a:rPr lang="en-US" altLang="zh-CN" sz="1400" i="1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1400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  <m:t>𝑰</m:t>
                        </m:r>
                      </m:e>
                      <m:sub>
                        <m:r>
                          <a:rPr lang="en-US" altLang="zh-CN" sz="1400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zh-CN" altLang="en-US" sz="1400" spc="100" dirty="0">
                    <a:solidFill>
                      <a:prstClr val="black"/>
                    </a:solidFill>
                    <a:latin typeface="youyuan" panose="02010509060101010101" pitchFamily="49" charset="-122"/>
                    <a:ea typeface="youyuan" panose="02010509060101010101" pitchFamily="49" charset="-122"/>
                    <a:cs typeface="+mn-ea"/>
                    <a:sym typeface="+mn-lt"/>
                  </a:rPr>
                  <a:t>轴的电流值与期望值之间的误差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1400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  <m:t>𝒆</m:t>
                        </m:r>
                      </m:e>
                      <m:sub>
                        <m:r>
                          <a:rPr lang="en-US" altLang="zh-CN" sz="1400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  <m:t>𝒒</m:t>
                        </m:r>
                      </m:sub>
                    </m:sSub>
                    <m:r>
                      <a:rPr lang="zh-CN" altLang="en-US" sz="1400" spc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youyuan" panose="02010509060101010101" pitchFamily="49" charset="-122"/>
                        <a:cs typeface="+mn-ea"/>
                        <a:sym typeface="+mn-lt"/>
                      </a:rPr>
                      <m:t>、</m:t>
                    </m:r>
                    <m:sSub>
                      <m:sSubPr>
                        <m:ctrlPr>
                          <a:rPr lang="en-US" altLang="zh-CN" sz="1400" i="1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1400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  <m:t>𝒆</m:t>
                        </m:r>
                      </m:e>
                      <m:sub>
                        <m:r>
                          <a:rPr lang="en-US" altLang="zh-CN" sz="1400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zh-CN" altLang="en-US" sz="1400" spc="100" dirty="0">
                    <a:solidFill>
                      <a:prstClr val="black"/>
                    </a:solidFill>
                    <a:latin typeface="youyuan" panose="02010509060101010101" pitchFamily="49" charset="-122"/>
                    <a:ea typeface="youyuan" panose="02010509060101010101" pitchFamily="49" charset="-122"/>
                    <a:cs typeface="+mn-ea"/>
                    <a:sym typeface="+mn-lt"/>
                  </a:rPr>
                  <a:t>；</a:t>
                </a:r>
                <a:endParaRPr lang="en-US" altLang="zh-CN" sz="1400" spc="100" dirty="0">
                  <a:solidFill>
                    <a:prstClr val="black"/>
                  </a:solidFill>
                  <a:latin typeface="youyuan" panose="02010509060101010101" pitchFamily="49" charset="-122"/>
                  <a:ea typeface="youyuan" panose="02010509060101010101" pitchFamily="49" charset="-122"/>
                  <a:cs typeface="+mn-ea"/>
                  <a:sym typeface="+mn-lt"/>
                </a:endParaRPr>
              </a:p>
              <a:p>
                <a:pPr marL="342900" indent="-34290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zh-CN" altLang="en-US" sz="1400" spc="100" dirty="0">
                    <a:solidFill>
                      <a:prstClr val="black"/>
                    </a:solidFill>
                    <a:latin typeface="youyuan" panose="02010509060101010101" pitchFamily="49" charset="-122"/>
                    <a:ea typeface="youyuan" panose="02010509060101010101" pitchFamily="49" charset="-122"/>
                    <a:cs typeface="+mn-ea"/>
                    <a:sym typeface="+mn-lt"/>
                  </a:rPr>
                  <a:t>进行电流环</a:t>
                </a:r>
                <a:r>
                  <a:rPr lang="en-US" altLang="zh-CN" sz="1400" spc="100" dirty="0">
                    <a:solidFill>
                      <a:prstClr val="black"/>
                    </a:solidFill>
                    <a:latin typeface="youyuan" panose="02010509060101010101" pitchFamily="49" charset="-122"/>
                    <a:ea typeface="youyuan" panose="02010509060101010101" pitchFamily="49" charset="-122"/>
                    <a:cs typeface="+mn-ea"/>
                    <a:sym typeface="+mn-lt"/>
                  </a:rPr>
                  <a:t>PI</a:t>
                </a:r>
                <a:r>
                  <a:rPr lang="zh-CN" altLang="en-US" sz="1400" spc="100" dirty="0">
                    <a:solidFill>
                      <a:prstClr val="black"/>
                    </a:solidFill>
                    <a:latin typeface="youyuan" panose="02010509060101010101" pitchFamily="49" charset="-122"/>
                    <a:ea typeface="youyuan" panose="02010509060101010101" pitchFamily="49" charset="-122"/>
                    <a:cs typeface="+mn-ea"/>
                    <a:sym typeface="+mn-lt"/>
                  </a:rPr>
                  <a:t>调节，得到输出电压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1400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  <m:t>𝑼</m:t>
                        </m:r>
                      </m:e>
                      <m:sub>
                        <m:r>
                          <a:rPr lang="en-US" altLang="zh-CN" sz="1400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  <m:t>𝒒</m:t>
                        </m:r>
                      </m:sub>
                    </m:sSub>
                    <m:r>
                      <a:rPr lang="zh-CN" altLang="en-US" sz="1400" spc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youyuan" panose="02010509060101010101" pitchFamily="49" charset="-122"/>
                        <a:cs typeface="+mn-ea"/>
                        <a:sym typeface="+mn-lt"/>
                      </a:rPr>
                      <m:t>、</m:t>
                    </m:r>
                    <m:sSub>
                      <m:sSubPr>
                        <m:ctrlPr>
                          <a:rPr lang="en-US" altLang="zh-CN" sz="1400" i="1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1400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  <m:t>𝑼</m:t>
                        </m:r>
                      </m:e>
                      <m:sub>
                        <m:r>
                          <a:rPr lang="en-US" altLang="zh-CN" sz="1400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  <m:t>𝒅</m:t>
                        </m:r>
                      </m:sub>
                    </m:sSub>
                    <m:r>
                      <a:rPr lang="en-US" altLang="zh-CN" sz="1400" spc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youyuan" panose="02010509060101010101" pitchFamily="49" charset="-122"/>
                        <a:cs typeface="+mn-ea"/>
                        <a:sym typeface="+mn-lt"/>
                      </a:rPr>
                      <m:t> </m:t>
                    </m:r>
                  </m:oMath>
                </a14:m>
                <a:r>
                  <a:rPr lang="zh-CN" altLang="en-US" sz="1400" spc="100" dirty="0">
                    <a:solidFill>
                      <a:prstClr val="black"/>
                    </a:solidFill>
                    <a:latin typeface="youyuan" panose="02010509060101010101" pitchFamily="49" charset="-122"/>
                    <a:ea typeface="youyuan" panose="02010509060101010101" pitchFamily="49" charset="-122"/>
                    <a:cs typeface="+mn-ea"/>
                    <a:sym typeface="+mn-lt"/>
                  </a:rPr>
                  <a:t>；</a:t>
                </a:r>
                <a:endParaRPr lang="en-US" altLang="zh-CN" sz="1400" spc="100" dirty="0">
                  <a:solidFill>
                    <a:prstClr val="black"/>
                  </a:solidFill>
                  <a:latin typeface="youyuan" panose="02010509060101010101" pitchFamily="49" charset="-122"/>
                  <a:ea typeface="youyuan" panose="02010509060101010101" pitchFamily="49" charset="-122"/>
                  <a:cs typeface="+mn-ea"/>
                  <a:sym typeface="+mn-lt"/>
                </a:endParaRPr>
              </a:p>
              <a:p>
                <a:pPr marL="342900" indent="-34290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zh-CN" altLang="en-US" sz="1400" spc="100" dirty="0">
                    <a:solidFill>
                      <a:prstClr val="black"/>
                    </a:solidFill>
                    <a:latin typeface="youyuan" panose="02010509060101010101" pitchFamily="49" charset="-122"/>
                    <a:ea typeface="youyuan" panose="02010509060101010101" pitchFamily="49" charset="-122"/>
                    <a:cs typeface="+mn-ea"/>
                    <a:sym typeface="+mn-lt"/>
                  </a:rPr>
                  <a:t>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1400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  <m:t>𝑼</m:t>
                        </m:r>
                      </m:e>
                      <m:sub>
                        <m:r>
                          <a:rPr lang="en-US" altLang="zh-CN" sz="1400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  <m:t>𝒒</m:t>
                        </m:r>
                      </m:sub>
                    </m:sSub>
                    <m:r>
                      <a:rPr lang="zh-CN" altLang="en-US" sz="1400" spc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youyuan" panose="02010509060101010101" pitchFamily="49" charset="-122"/>
                        <a:cs typeface="+mn-ea"/>
                        <a:sym typeface="+mn-lt"/>
                      </a:rPr>
                      <m:t>、</m:t>
                    </m:r>
                    <m:sSub>
                      <m:sSubPr>
                        <m:ctrlPr>
                          <a:rPr lang="en-US" altLang="zh-CN" sz="1400" i="1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1400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  <m:t>𝑼</m:t>
                        </m:r>
                      </m:e>
                      <m:sub>
                        <m:r>
                          <a:rPr lang="en-US" altLang="zh-CN" sz="1400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zh-CN" altLang="en-US" sz="1400" spc="100" dirty="0">
                    <a:solidFill>
                      <a:prstClr val="black"/>
                    </a:solidFill>
                    <a:latin typeface="youyuan" panose="02010509060101010101" pitchFamily="49" charset="-122"/>
                    <a:ea typeface="youyuan" panose="02010509060101010101" pitchFamily="49" charset="-122"/>
                    <a:cs typeface="+mn-ea"/>
                    <a:sym typeface="+mn-lt"/>
                  </a:rPr>
                  <a:t>经过逆</a:t>
                </a:r>
                <a:r>
                  <a:rPr lang="en-US" altLang="zh-CN" sz="1400" spc="100" dirty="0">
                    <a:solidFill>
                      <a:prstClr val="black"/>
                    </a:solidFill>
                    <a:latin typeface="youyuan" panose="02010509060101010101" pitchFamily="49" charset="-122"/>
                    <a:ea typeface="youyuan" panose="02010509060101010101" pitchFamily="49" charset="-122"/>
                    <a:cs typeface="+mn-ea"/>
                    <a:sym typeface="+mn-lt"/>
                  </a:rPr>
                  <a:t>Park</a:t>
                </a:r>
                <a:r>
                  <a:rPr lang="zh-CN" altLang="en-US" sz="1400" spc="100" dirty="0">
                    <a:solidFill>
                      <a:prstClr val="black"/>
                    </a:solidFill>
                    <a:latin typeface="youyuan" panose="02010509060101010101" pitchFamily="49" charset="-122"/>
                    <a:ea typeface="youyuan" panose="02010509060101010101" pitchFamily="49" charset="-122"/>
                    <a:cs typeface="+mn-ea"/>
                    <a:sym typeface="+mn-lt"/>
                  </a:rPr>
                  <a:t>变换得到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1400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  <m:t>𝑼</m:t>
                        </m:r>
                      </m:e>
                      <m:sub>
                        <m:r>
                          <a:rPr lang="zh-CN" altLang="en-US" sz="1400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  <m:t>𝜶</m:t>
                        </m:r>
                      </m:sub>
                    </m:sSub>
                    <m:r>
                      <a:rPr lang="zh-CN" altLang="en-US" sz="1400" spc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youyuan" panose="02010509060101010101" pitchFamily="49" charset="-122"/>
                        <a:cs typeface="+mn-ea"/>
                        <a:sym typeface="+mn-lt"/>
                      </a:rPr>
                      <m:t>、</m:t>
                    </m:r>
                    <m:sSub>
                      <m:sSubPr>
                        <m:ctrlPr>
                          <a:rPr lang="en-US" altLang="zh-CN" sz="1400" i="1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1400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  <m:t>𝑼</m:t>
                        </m:r>
                      </m:e>
                      <m:sub>
                        <m:r>
                          <a:rPr lang="zh-CN" altLang="en-US" sz="1400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  <m:t>𝜷</m:t>
                        </m:r>
                      </m:sub>
                    </m:sSub>
                  </m:oMath>
                </a14:m>
                <a:r>
                  <a:rPr lang="zh-CN" altLang="en-US" sz="1400" spc="100" dirty="0">
                    <a:solidFill>
                      <a:prstClr val="black"/>
                    </a:solidFill>
                    <a:latin typeface="youyuan" panose="02010509060101010101" pitchFamily="49" charset="-122"/>
                    <a:ea typeface="youyuan" panose="02010509060101010101" pitchFamily="49" charset="-122"/>
                    <a:cs typeface="+mn-ea"/>
                    <a:sym typeface="+mn-lt"/>
                  </a:rPr>
                  <a:t>；</a:t>
                </a:r>
                <a:endParaRPr lang="en-US" altLang="zh-CN" sz="1400" spc="100" dirty="0">
                  <a:solidFill>
                    <a:prstClr val="black"/>
                  </a:solidFill>
                  <a:latin typeface="youyuan" panose="02010509060101010101" pitchFamily="49" charset="-122"/>
                  <a:ea typeface="youyuan" panose="02010509060101010101" pitchFamily="49" charset="-122"/>
                  <a:cs typeface="+mn-ea"/>
                  <a:sym typeface="+mn-lt"/>
                </a:endParaRPr>
              </a:p>
              <a:p>
                <a:pPr marL="342900" indent="-34290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zh-CN" altLang="en-US" sz="1400" spc="100" dirty="0">
                    <a:solidFill>
                      <a:prstClr val="black"/>
                    </a:solidFill>
                    <a:latin typeface="youyuan" panose="02010509060101010101" pitchFamily="49" charset="-122"/>
                    <a:ea typeface="youyuan" panose="02010509060101010101" pitchFamily="49" charset="-122"/>
                    <a:cs typeface="+mn-ea"/>
                    <a:sym typeface="+mn-lt"/>
                  </a:rPr>
                  <a:t>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1400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  <m:t>𝑼</m:t>
                        </m:r>
                      </m:e>
                      <m:sub>
                        <m:r>
                          <a:rPr lang="zh-CN" altLang="en-US" sz="1400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  <m:t>𝜶</m:t>
                        </m:r>
                      </m:sub>
                    </m:sSub>
                    <m:r>
                      <a:rPr lang="zh-CN" altLang="en-US" sz="1400" spc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youyuan" panose="02010509060101010101" pitchFamily="49" charset="-122"/>
                        <a:cs typeface="+mn-ea"/>
                        <a:sym typeface="+mn-lt"/>
                      </a:rPr>
                      <m:t>、</m:t>
                    </m:r>
                    <m:sSub>
                      <m:sSubPr>
                        <m:ctrlPr>
                          <a:rPr lang="en-US" altLang="zh-CN" sz="1400" i="1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1400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  <m:t>𝑼</m:t>
                        </m:r>
                      </m:e>
                      <m:sub>
                        <m:r>
                          <a:rPr lang="zh-CN" altLang="en-US" sz="1400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  <m:t>𝜷</m:t>
                        </m:r>
                      </m:sub>
                    </m:sSub>
                    <m:r>
                      <a:rPr lang="en-US" altLang="zh-CN" sz="1400" spc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youyuan" panose="02010509060101010101" pitchFamily="49" charset="-122"/>
                        <a:cs typeface="+mn-ea"/>
                        <a:sym typeface="+mn-lt"/>
                      </a:rPr>
                      <m:t> </m:t>
                    </m:r>
                  </m:oMath>
                </a14:m>
                <a:r>
                  <a:rPr lang="zh-CN" altLang="en-US" sz="1400" spc="100" dirty="0">
                    <a:solidFill>
                      <a:prstClr val="black"/>
                    </a:solidFill>
                    <a:latin typeface="youyuan" panose="02010509060101010101" pitchFamily="49" charset="-122"/>
                    <a:ea typeface="youyuan" panose="02010509060101010101" pitchFamily="49" charset="-122"/>
                    <a:cs typeface="+mn-ea"/>
                    <a:sym typeface="+mn-lt"/>
                  </a:rPr>
                  <a:t>确定扇区并合成电压空间矢量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1400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  <m:t>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400" spc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youyuan" panose="02010509060101010101" pitchFamily="49" charset="-122"/>
                            <a:cs typeface="+mn-ea"/>
                            <a:sym typeface="+mn-lt"/>
                          </a:rPr>
                          <m:t>out</m:t>
                        </m:r>
                      </m:sub>
                    </m:sSub>
                  </m:oMath>
                </a14:m>
                <a:r>
                  <a:rPr lang="zh-CN" altLang="en-US" sz="1400" spc="100" dirty="0">
                    <a:solidFill>
                      <a:prstClr val="black"/>
                    </a:solidFill>
                    <a:latin typeface="youyuan" panose="02010509060101010101" pitchFamily="49" charset="-122"/>
                    <a:ea typeface="youyuan" panose="02010509060101010101" pitchFamily="49" charset="-122"/>
                    <a:cs typeface="+mn-ea"/>
                    <a:sym typeface="+mn-lt"/>
                  </a:rPr>
                  <a:t>；（</a:t>
                </a:r>
                <a:r>
                  <a:rPr lang="en-US" altLang="zh-CN" sz="1400" spc="100" dirty="0">
                    <a:solidFill>
                      <a:prstClr val="black"/>
                    </a:solidFill>
                    <a:latin typeface="youyuan" panose="02010509060101010101" pitchFamily="49" charset="-122"/>
                    <a:ea typeface="youyuan" panose="02010509060101010101" pitchFamily="49" charset="-122"/>
                    <a:cs typeface="+mn-ea"/>
                    <a:sym typeface="+mn-lt"/>
                  </a:rPr>
                  <a:t>SVPWM</a:t>
                </a:r>
                <a:r>
                  <a:rPr lang="zh-CN" altLang="en-US" sz="1400" spc="100" dirty="0">
                    <a:solidFill>
                      <a:prstClr val="black"/>
                    </a:solidFill>
                    <a:latin typeface="youyuan" panose="02010509060101010101" pitchFamily="49" charset="-122"/>
                    <a:ea typeface="youyuan" panose="02010509060101010101" pitchFamily="49" charset="-122"/>
                    <a:cs typeface="+mn-ea"/>
                    <a:sym typeface="+mn-lt"/>
                  </a:rPr>
                  <a:t>）</a:t>
                </a:r>
                <a:endParaRPr lang="en-US" altLang="zh-CN" sz="1400" spc="100" dirty="0">
                  <a:solidFill>
                    <a:prstClr val="black"/>
                  </a:solidFill>
                  <a:latin typeface="youyuan" panose="02010509060101010101" pitchFamily="49" charset="-122"/>
                  <a:ea typeface="youyuan" panose="02010509060101010101" pitchFamily="49" charset="-122"/>
                  <a:cs typeface="+mn-ea"/>
                  <a:sym typeface="+mn-lt"/>
                </a:endParaRPr>
              </a:p>
              <a:p>
                <a:pPr marL="342900" indent="-34290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zh-CN" altLang="en-US" sz="1400" spc="100" dirty="0">
                    <a:solidFill>
                      <a:prstClr val="black"/>
                    </a:solidFill>
                    <a:latin typeface="youyuan" panose="02010509060101010101" pitchFamily="49" charset="-122"/>
                    <a:ea typeface="youyuan" panose="02010509060101010101" pitchFamily="49" charset="-122"/>
                    <a:cs typeface="+mn-ea"/>
                    <a:sym typeface="+mn-lt"/>
                  </a:rPr>
                  <a:t>将生成的</a:t>
                </a:r>
                <a:r>
                  <a:rPr lang="en-US" altLang="zh-CN" sz="1400" spc="100" dirty="0">
                    <a:solidFill>
                      <a:prstClr val="black"/>
                    </a:solidFill>
                    <a:latin typeface="youyuan" panose="02010509060101010101" pitchFamily="49" charset="-122"/>
                    <a:ea typeface="youyuan" panose="02010509060101010101" pitchFamily="49" charset="-122"/>
                    <a:cs typeface="+mn-ea"/>
                    <a:sym typeface="+mn-lt"/>
                  </a:rPr>
                  <a:t>SVPWM</a:t>
                </a:r>
                <a:r>
                  <a:rPr lang="zh-CN" altLang="en-US" sz="1400" spc="100" dirty="0">
                    <a:solidFill>
                      <a:prstClr val="black"/>
                    </a:solidFill>
                    <a:latin typeface="youyuan" panose="02010509060101010101" pitchFamily="49" charset="-122"/>
                    <a:ea typeface="youyuan" panose="02010509060101010101" pitchFamily="49" charset="-122"/>
                    <a:cs typeface="+mn-ea"/>
                    <a:sym typeface="+mn-lt"/>
                  </a:rPr>
                  <a:t>波输入到逆变电路，进行电机驱动。</a:t>
                </a:r>
              </a:p>
            </p:txBody>
          </p:sp>
        </mc:Choice>
        <mc:Fallback xmlns="">
          <p:sp>
            <p:nvSpPr>
              <p:cNvPr id="6" name="文本框 31">
                <a:extLst>
                  <a:ext uri="{FF2B5EF4-FFF2-40B4-BE49-F238E27FC236}">
                    <a16:creationId xmlns:a16="http://schemas.microsoft.com/office/drawing/2014/main" id="{2ED4EC3B-C1B2-C33E-1B82-CAE05DA07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5473700" cy="4125809"/>
              </a:xfrm>
              <a:prstGeom prst="rect">
                <a:avLst/>
              </a:prstGeom>
              <a:blipFill>
                <a:blip r:embed="rId2"/>
                <a:stretch>
                  <a:fillRect b="-5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1">
            <a:extLst>
              <a:ext uri="{FF2B5EF4-FFF2-40B4-BE49-F238E27FC236}">
                <a16:creationId xmlns:a16="http://schemas.microsoft.com/office/drawing/2014/main" id="{DAE6BC84-393C-1744-8D54-88D92BF28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6" r="4988" b="14357"/>
          <a:stretch/>
        </p:blipFill>
        <p:spPr bwMode="auto">
          <a:xfrm>
            <a:off x="6141070" y="1935661"/>
            <a:ext cx="5556568" cy="323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2298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424BF-499C-CD34-CE2A-8B63A132C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F8124C-430A-E3A0-DADB-0630AF1D9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FOC</a:t>
            </a:r>
            <a:r>
              <a:rPr lang="zh-CN" altLang="en-US" dirty="0"/>
              <a:t>算法：</a:t>
            </a:r>
            <a:r>
              <a:rPr lang="en-US" altLang="zh-CN" dirty="0"/>
              <a:t>SPWM</a:t>
            </a:r>
            <a:r>
              <a:rPr lang="zh-CN" altLang="en-US" dirty="0"/>
              <a:t>均值零序分量注入</a:t>
            </a: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2C098785-2BB4-80E7-78B7-FB21212D7F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167587"/>
              </p:ext>
            </p:extLst>
          </p:nvPr>
        </p:nvGraphicFramePr>
        <p:xfrm>
          <a:off x="1373741" y="2176665"/>
          <a:ext cx="4020115" cy="1619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28800" imgH="736560" progId="Equation.DSMT4">
                  <p:embed/>
                </p:oleObj>
              </mc:Choice>
              <mc:Fallback>
                <p:oleObj name="Equation" r:id="rId2" imgW="182880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73741" y="2176665"/>
                        <a:ext cx="4020115" cy="1619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168B37D3-658C-40F0-A97A-224D8E6151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8440078"/>
              </p:ext>
            </p:extLst>
          </p:nvPr>
        </p:nvGraphicFramePr>
        <p:xfrm>
          <a:off x="1373741" y="4133000"/>
          <a:ext cx="5330184" cy="14770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162240" imgH="876240" progId="Equation.DSMT4">
                  <p:embed/>
                </p:oleObj>
              </mc:Choice>
              <mc:Fallback>
                <p:oleObj name="Equation" r:id="rId4" imgW="3162240" imgH="876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73741" y="4133000"/>
                        <a:ext cx="5330184" cy="14770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0" name="Picture 2" descr="《现代永磁同步电机控制原理及MATLAB仿真》之三相电压源逆变器PWM技术学习_三次谐波注入spwm仿真-CSDN博客">
            <a:extLst>
              <a:ext uri="{FF2B5EF4-FFF2-40B4-BE49-F238E27FC236}">
                <a16:creationId xmlns:a16="http://schemas.microsoft.com/office/drawing/2014/main" id="{2B6591B5-C258-80AB-6FDF-60FBB9CBD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373" y="2317692"/>
            <a:ext cx="5055463" cy="249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431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B2773D-4F04-03E6-72CA-69586F7E2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865414"/>
          </a:xfrm>
        </p:spPr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4DE2D33-0A7D-D4CC-FB36-88E07875C3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79814"/>
            <a:ext cx="3932237" cy="4089174"/>
          </a:xfrm>
        </p:spPr>
        <p:txBody>
          <a:bodyPr>
            <a:normAutofit lnSpcReduction="10000"/>
          </a:bodyPr>
          <a:lstStyle/>
          <a:p>
            <a:pPr marL="571500" indent="-5715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4000" dirty="0">
                <a:latin typeface="youyuan" panose="02010509060101010101" pitchFamily="49" charset="-122"/>
                <a:ea typeface="youyuan" panose="02010509060101010101" pitchFamily="49" charset="-122"/>
              </a:rPr>
              <a:t>背景</a:t>
            </a:r>
            <a:r>
              <a:rPr lang="en-US" altLang="zh-CN" sz="4000" dirty="0">
                <a:latin typeface="youyuan" panose="02010509060101010101" pitchFamily="49" charset="-122"/>
                <a:ea typeface="youyuan" panose="02010509060101010101" pitchFamily="49" charset="-122"/>
              </a:rPr>
              <a:t>/</a:t>
            </a:r>
            <a:r>
              <a:rPr lang="zh-CN" altLang="en-US" sz="4000" dirty="0">
                <a:latin typeface="youyuan" panose="02010509060101010101" pitchFamily="49" charset="-122"/>
                <a:ea typeface="youyuan" panose="02010509060101010101" pitchFamily="49" charset="-122"/>
              </a:rPr>
              <a:t>目的</a:t>
            </a:r>
            <a:endParaRPr lang="en-US" altLang="zh-CN" sz="4000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571500" indent="-5715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4000" dirty="0">
                <a:latin typeface="youyuan" panose="02010509060101010101" pitchFamily="49" charset="-122"/>
                <a:ea typeface="youyuan" panose="02010509060101010101" pitchFamily="49" charset="-122"/>
              </a:rPr>
              <a:t>概要</a:t>
            </a:r>
            <a:r>
              <a:rPr lang="en-US" altLang="zh-CN" sz="4000" dirty="0">
                <a:latin typeface="youyuan" panose="02010509060101010101" pitchFamily="49" charset="-122"/>
                <a:ea typeface="youyuan" panose="02010509060101010101" pitchFamily="49" charset="-122"/>
              </a:rPr>
              <a:t>/</a:t>
            </a:r>
            <a:r>
              <a:rPr lang="zh-CN" altLang="en-US" sz="4000" dirty="0">
                <a:latin typeface="youyuan" panose="02010509060101010101" pitchFamily="49" charset="-122"/>
                <a:ea typeface="youyuan" panose="02010509060101010101" pitchFamily="49" charset="-122"/>
              </a:rPr>
              <a:t>思想</a:t>
            </a:r>
            <a:endParaRPr lang="en-US" altLang="zh-CN" sz="4000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571500" indent="-5715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en-US" altLang="zh-CN" sz="4000" dirty="0">
                <a:latin typeface="youyuan" panose="02010509060101010101" pitchFamily="49" charset="-122"/>
                <a:ea typeface="youyuan" panose="02010509060101010101" pitchFamily="49" charset="-122"/>
              </a:rPr>
              <a:t>SVPWM</a:t>
            </a:r>
          </a:p>
          <a:p>
            <a:pPr marL="571500" indent="-5715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en-US" altLang="zh-CN" sz="4000" dirty="0">
                <a:latin typeface="youyuan" panose="02010509060101010101" pitchFamily="49" charset="-122"/>
                <a:ea typeface="youyuan" panose="02010509060101010101" pitchFamily="49" charset="-122"/>
              </a:rPr>
              <a:t>FOC</a:t>
            </a:r>
            <a:r>
              <a:rPr lang="zh-CN" altLang="en-US" sz="4000" dirty="0">
                <a:latin typeface="youyuan" panose="02010509060101010101" pitchFamily="49" charset="-122"/>
                <a:ea typeface="youyuan" panose="02010509060101010101" pitchFamily="49" charset="-122"/>
              </a:rPr>
              <a:t>算法</a:t>
            </a:r>
            <a:endParaRPr lang="en-US" altLang="zh-CN" sz="4000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571500" indent="-5715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4000" dirty="0">
                <a:latin typeface="youyuan" panose="02010509060101010101" pitchFamily="49" charset="-122"/>
                <a:ea typeface="youyuan" panose="02010509060101010101" pitchFamily="49" charset="-122"/>
              </a:rPr>
              <a:t>角度观测</a:t>
            </a:r>
            <a:endParaRPr lang="en-US" altLang="zh-CN" sz="4000" dirty="0">
              <a:latin typeface="youyuan" panose="02010509060101010101" pitchFamily="49" charset="-122"/>
              <a:ea typeface="youyuan" panose="020105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32252D-D1A1-CEA1-EBBC-079F95F76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226" y="1987734"/>
            <a:ext cx="4931855" cy="31633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703830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C4862-121F-6C6D-A628-8AE7AB504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C5A8F7-3224-67B9-6F2C-08E46855D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角度观测：观测器分类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3AEF17-1143-CD67-A105-629E7581F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300" y="2236788"/>
            <a:ext cx="6090426" cy="317976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1F1B041-BFAB-99BE-DAC6-746A4D819D4C}"/>
              </a:ext>
            </a:extLst>
          </p:cNvPr>
          <p:cNvSpPr txBox="1"/>
          <p:nvPr/>
        </p:nvSpPr>
        <p:spPr>
          <a:xfrm>
            <a:off x="610402" y="1804594"/>
            <a:ext cx="5091898" cy="3892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400" b="1" spc="100" dirty="0">
                <a:solidFill>
                  <a:prstClr val="black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+mn-ea"/>
                <a:sym typeface="+mn-lt"/>
              </a:rPr>
              <a:t>有感观测：</a:t>
            </a:r>
            <a:endParaRPr lang="en-US" altLang="zh-CN" sz="1400" b="1" spc="100" dirty="0">
              <a:solidFill>
                <a:prstClr val="black"/>
              </a:solidFill>
              <a:latin typeface="youyuan" panose="02010509060101010101" pitchFamily="49" charset="-122"/>
              <a:ea typeface="youyuan" panose="02010509060101010101" pitchFamily="49" charset="-122"/>
              <a:cs typeface="+mn-ea"/>
              <a:sym typeface="+mn-lt"/>
            </a:endParaRPr>
          </a:p>
          <a:p>
            <a:pPr>
              <a:lnSpc>
                <a:spcPct val="200000"/>
              </a:lnSpc>
            </a:pPr>
            <a:r>
              <a:rPr lang="en-US" altLang="zh-CN" sz="1400" spc="100" dirty="0">
                <a:solidFill>
                  <a:prstClr val="black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+mn-ea"/>
                <a:sym typeface="+mn-lt"/>
              </a:rPr>
              <a:t>	</a:t>
            </a:r>
            <a:r>
              <a:rPr lang="zh-CN" altLang="en-US" sz="1400" spc="100" dirty="0">
                <a:solidFill>
                  <a:prstClr val="black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+mn-ea"/>
                <a:sym typeface="+mn-lt"/>
              </a:rPr>
              <a:t>使用传感器（如：霍尔传感器），检测电机的转子位置，使用方便，测量精确，但有一定成本，且针对不同环境下的稳定性不同。</a:t>
            </a:r>
            <a:endParaRPr lang="en-US" altLang="zh-CN" sz="1400" spc="100" dirty="0">
              <a:solidFill>
                <a:prstClr val="black"/>
              </a:solidFill>
              <a:latin typeface="youyuan" panose="02010509060101010101" pitchFamily="49" charset="-122"/>
              <a:ea typeface="youyuan" panose="02010509060101010101" pitchFamily="49" charset="-122"/>
              <a:cs typeface="+mn-ea"/>
              <a:sym typeface="+mn-lt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en-US" altLang="zh-CN" sz="1400" spc="100" dirty="0">
              <a:solidFill>
                <a:prstClr val="black"/>
              </a:solidFill>
              <a:latin typeface="youyuan" panose="02010509060101010101" pitchFamily="49" charset="-122"/>
              <a:ea typeface="youyuan" panose="02010509060101010101" pitchFamily="49" charset="-122"/>
              <a:cs typeface="+mn-ea"/>
              <a:sym typeface="+mn-lt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400" b="1" spc="100" dirty="0">
                <a:solidFill>
                  <a:prstClr val="black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+mn-ea"/>
                <a:sym typeface="+mn-lt"/>
              </a:rPr>
              <a:t>无感观测：</a:t>
            </a:r>
            <a:endParaRPr lang="en-US" altLang="zh-CN" sz="1400" b="1" spc="100" dirty="0">
              <a:solidFill>
                <a:prstClr val="black"/>
              </a:solidFill>
              <a:latin typeface="youyuan" panose="02010509060101010101" pitchFamily="49" charset="-122"/>
              <a:ea typeface="youyuan" panose="02010509060101010101" pitchFamily="49" charset="-122"/>
              <a:cs typeface="+mn-ea"/>
              <a:sym typeface="+mn-lt"/>
            </a:endParaRPr>
          </a:p>
          <a:p>
            <a:pPr>
              <a:lnSpc>
                <a:spcPct val="200000"/>
              </a:lnSpc>
            </a:pPr>
            <a:r>
              <a:rPr lang="en-US" altLang="zh-CN" sz="1400" spc="100" dirty="0">
                <a:solidFill>
                  <a:prstClr val="black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+mn-ea"/>
                <a:sym typeface="+mn-lt"/>
              </a:rPr>
              <a:t>	</a:t>
            </a:r>
            <a:r>
              <a:rPr lang="zh-CN" altLang="en-US" sz="1400" spc="100" dirty="0">
                <a:solidFill>
                  <a:prstClr val="black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+mn-ea"/>
                <a:sym typeface="+mn-lt"/>
              </a:rPr>
              <a:t>采集电机内部的电流和电压信号，根据电动势设计反馈电路，估计电机电动势，根据估计到的反电动势计算电机转子位置，算法复杂，但用途广泛，成本低廉。</a:t>
            </a:r>
          </a:p>
        </p:txBody>
      </p:sp>
    </p:spTree>
    <p:extLst>
      <p:ext uri="{BB962C8B-B14F-4D97-AF65-F5344CB8AC3E}">
        <p14:creationId xmlns:p14="http://schemas.microsoft.com/office/powerpoint/2010/main" val="643613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A47072-2EE7-45C9-D91B-0AFF152BD7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571775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AAD0B1-642D-B726-D00F-3EFB97A5F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背景：有刷与无刷电机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A3BFE3-A0DA-1E4A-76CD-4EC8C5DA3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8879"/>
            <a:ext cx="5799364" cy="428925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youyuan" panose="02010509060101010101" pitchFamily="49" charset="-122"/>
                <a:ea typeface="youyuan" panose="02010509060101010101" pitchFamily="49" charset="-122"/>
              </a:rPr>
              <a:t>有刷电机：</a:t>
            </a:r>
            <a:r>
              <a:rPr lang="zh-CN" altLang="en-US" sz="2400" dirty="0">
                <a:latin typeface="youyuan" panose="02010509060101010101" pitchFamily="49" charset="-122"/>
                <a:ea typeface="youyuan" panose="02010509060101010101" pitchFamily="49" charset="-122"/>
              </a:rPr>
              <a:t>通过调节电枢电压或励磁电流进行调速，存在机械换向器和电刷，精度和效率低，但控制方法简单。</a:t>
            </a:r>
            <a:endParaRPr lang="en-US" altLang="zh-CN" sz="2400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700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youyuan" panose="02010509060101010101" pitchFamily="49" charset="-122"/>
                <a:ea typeface="youyuan" panose="02010509060101010101" pitchFamily="49" charset="-122"/>
              </a:rPr>
              <a:t>无刷电机：</a:t>
            </a:r>
            <a:r>
              <a:rPr lang="zh-CN" altLang="en-US" sz="2400" dirty="0">
                <a:latin typeface="youyuan" panose="02010509060101010101" pitchFamily="49" charset="-122"/>
                <a:ea typeface="youyuan" panose="02010509060101010101" pitchFamily="49" charset="-122"/>
              </a:rPr>
              <a:t>采用三相分布式绕组，通过三相交流电产生旋转磁场，精度和效率高，但控制方法复杂。</a:t>
            </a:r>
          </a:p>
        </p:txBody>
      </p:sp>
      <p:pic>
        <p:nvPicPr>
          <p:cNvPr id="6" name="图片 5" descr="图示&#10;&#10;AI 生成的内容可能不正确。">
            <a:extLst>
              <a:ext uri="{FF2B5EF4-FFF2-40B4-BE49-F238E27FC236}">
                <a16:creationId xmlns:a16="http://schemas.microsoft.com/office/drawing/2014/main" id="{8BB87D61-BDC4-1FF5-E9A8-82EAB7CD8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229" y="1471409"/>
            <a:ext cx="2626526" cy="225271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1AABA94-697C-1833-CAF2-6AD6CB47FE54}"/>
              </a:ext>
            </a:extLst>
          </p:cNvPr>
          <p:cNvSpPr txBox="1"/>
          <p:nvPr/>
        </p:nvSpPr>
        <p:spPr>
          <a:xfrm>
            <a:off x="7454084" y="5883016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PMSM</a:t>
            </a:r>
            <a:endParaRPr lang="zh-CN" altLang="en-US" dirty="0"/>
          </a:p>
        </p:txBody>
      </p:sp>
      <p:pic>
        <p:nvPicPr>
          <p:cNvPr id="1026" name="Picture 2" descr="arduino学习中常用电机科普之直流有刷电机与无刷电机图3">
            <a:extLst>
              <a:ext uri="{FF2B5EF4-FFF2-40B4-BE49-F238E27FC236}">
                <a16:creationId xmlns:a16="http://schemas.microsoft.com/office/drawing/2014/main" id="{83B52B75-6E33-75D1-B544-C3C7316C1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754" y="1659711"/>
            <a:ext cx="2616595" cy="185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6CC3A82-8AE0-FAEE-9098-C02CCA44C8B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68" y="4054716"/>
            <a:ext cx="1762825" cy="176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92D7BDA-CCB5-3CF9-9974-F7F050AEC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3" r="17150"/>
          <a:stretch/>
        </p:blipFill>
        <p:spPr bwMode="auto">
          <a:xfrm>
            <a:off x="6859750" y="4003508"/>
            <a:ext cx="2408731" cy="176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894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F14B3-1ABE-8681-10EE-2540D2668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17574B-BE62-F750-E877-4202FB4FB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概要：</a:t>
            </a:r>
            <a:r>
              <a:rPr lang="en-US" altLang="zh-CN" dirty="0"/>
              <a:t>PMSM</a:t>
            </a:r>
            <a:r>
              <a:rPr lang="zh-CN" altLang="en-US" dirty="0"/>
              <a:t>的驱动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D4C9111-53BA-4965-2CAE-6B045CB7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75064"/>
                <a:ext cx="10346871" cy="40005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2400" dirty="0">
                    <a:latin typeface="youyuan" panose="02010509060101010101" pitchFamily="49" charset="-122"/>
                    <a:ea typeface="youyuan" panose="02010509060101010101" pitchFamily="49" charset="-122"/>
                  </a:rPr>
                  <a:t>Q1:</a:t>
                </a:r>
                <a:r>
                  <a:rPr lang="zh-CN" altLang="en-US" sz="2400" dirty="0">
                    <a:latin typeface="youyuan" panose="02010509060101010101" pitchFamily="49" charset="-122"/>
                    <a:ea typeface="youyuan" panose="02010509060101010101" pitchFamily="49" charset="-122"/>
                  </a:rPr>
                  <a:t>如何表示</a:t>
                </a:r>
                <a:r>
                  <a:rPr lang="zh-CN" altLang="en-US" sz="2400" i="0" dirty="0">
                    <a:latin typeface="+mj-lt"/>
                    <a:ea typeface="youyuan" panose="02010509060101010101" pitchFamily="49" charset="-122"/>
                  </a:rPr>
                  <a:t>互差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youyuan" panose="02010509060101010101" pitchFamily="49" charset="-122"/>
                      </a:rPr>
                      <m:t>2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youyuan" panose="02010509060101010101" pitchFamily="49" charset="-122"/>
                      </a:rPr>
                      <m:t>𝜋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youyuan" panose="02010509060101010101" pitchFamily="49" charset="-122"/>
                      </a:rPr>
                      <m:t>/3</m:t>
                    </m:r>
                  </m:oMath>
                </a14:m>
                <a:r>
                  <a:rPr lang="zh-CN" altLang="en-US" sz="2400" dirty="0">
                    <a:latin typeface="youyuan" panose="02010509060101010101" pitchFamily="49" charset="-122"/>
                    <a:ea typeface="youyuan" panose="02010509060101010101" pitchFamily="49" charset="-122"/>
                  </a:rPr>
                  <a:t>三相电流？</a:t>
                </a:r>
                <a:endParaRPr lang="en-US" altLang="zh-CN" sz="2400" dirty="0">
                  <a:latin typeface="youyuan" panose="02010509060101010101" pitchFamily="49" charset="-122"/>
                  <a:ea typeface="youyuan" panose="02010509060101010101" pitchFamily="49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400" dirty="0">
                    <a:latin typeface="youyuan" panose="02010509060101010101" pitchFamily="49" charset="-122"/>
                    <a:ea typeface="youyuan" panose="02010509060101010101" pitchFamily="49" charset="-122"/>
                  </a:rPr>
                  <a:t>	Clark</a:t>
                </a:r>
                <a:r>
                  <a:rPr lang="zh-CN" altLang="en-US" sz="2400" dirty="0">
                    <a:latin typeface="youyuan" panose="02010509060101010101" pitchFamily="49" charset="-122"/>
                    <a:ea typeface="youyuan" panose="02010509060101010101" pitchFamily="49" charset="-122"/>
                  </a:rPr>
                  <a:t>变换</a:t>
                </a:r>
                <a:endParaRPr lang="en-US" altLang="zh-CN" sz="2400" dirty="0">
                  <a:latin typeface="youyuan" panose="02010509060101010101" pitchFamily="49" charset="-122"/>
                  <a:ea typeface="youyuan" panose="02010509060101010101" pitchFamily="49" charset="-122"/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2400" dirty="0">
                    <a:latin typeface="youyuan" panose="02010509060101010101" pitchFamily="49" charset="-122"/>
                    <a:ea typeface="youyuan" panose="02010509060101010101" pitchFamily="49" charset="-122"/>
                  </a:rPr>
                  <a:t>Q2:</a:t>
                </a:r>
                <a:r>
                  <a:rPr lang="zh-CN" altLang="en-US" sz="2400" dirty="0">
                    <a:latin typeface="youyuan" panose="02010509060101010101" pitchFamily="49" charset="-122"/>
                    <a:ea typeface="youyuan" panose="02010509060101010101" pitchFamily="49" charset="-122"/>
                  </a:rPr>
                  <a:t>如何生成</a:t>
                </a:r>
                <a:r>
                  <a:rPr lang="zh-CN" altLang="en-US" sz="2400" i="0" dirty="0">
                    <a:latin typeface="+mj-lt"/>
                    <a:ea typeface="youyuan" panose="02010509060101010101" pitchFamily="49" charset="-122"/>
                  </a:rPr>
                  <a:t>互差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youyuan" panose="02010509060101010101" pitchFamily="49" charset="-122"/>
                      </a:rPr>
                      <m:t>2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youyuan" panose="02010509060101010101" pitchFamily="49" charset="-122"/>
                      </a:rPr>
                      <m:t>𝜋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youyuan" panose="02010509060101010101" pitchFamily="49" charset="-122"/>
                      </a:rPr>
                      <m:t>/3</m:t>
                    </m:r>
                  </m:oMath>
                </a14:m>
                <a:r>
                  <a:rPr lang="zh-CN" altLang="en-US" sz="2400" dirty="0">
                    <a:latin typeface="youyuan" panose="02010509060101010101" pitchFamily="49" charset="-122"/>
                    <a:ea typeface="youyuan" panose="02010509060101010101" pitchFamily="49" charset="-122"/>
                  </a:rPr>
                  <a:t>三相电流？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400" dirty="0">
                    <a:latin typeface="youyuan" panose="02010509060101010101" pitchFamily="49" charset="-122"/>
                    <a:ea typeface="youyuan" panose="02010509060101010101" pitchFamily="49" charset="-122"/>
                  </a:rPr>
                  <a:t>	SVPWM</a:t>
                </a:r>
                <a:r>
                  <a:rPr lang="zh-CN" altLang="en-US" sz="2400" dirty="0">
                    <a:latin typeface="youyuan" panose="02010509060101010101" pitchFamily="49" charset="-122"/>
                    <a:ea typeface="youyuan" panose="02010509060101010101" pitchFamily="49" charset="-122"/>
                  </a:rPr>
                  <a:t>生成</a:t>
                </a:r>
                <a:endParaRPr lang="en-US" altLang="zh-CN" sz="2400" dirty="0">
                  <a:latin typeface="youyuan" panose="02010509060101010101" pitchFamily="49" charset="-122"/>
                  <a:ea typeface="youyuan" panose="02010509060101010101" pitchFamily="49" charset="-122"/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2400" dirty="0">
                    <a:latin typeface="youyuan" panose="02010509060101010101" pitchFamily="49" charset="-122"/>
                    <a:ea typeface="youyuan" panose="02010509060101010101" pitchFamily="49" charset="-122"/>
                  </a:rPr>
                  <a:t>Q3:</a:t>
                </a:r>
                <a:r>
                  <a:rPr lang="zh-CN" altLang="en-US" sz="2400" dirty="0">
                    <a:latin typeface="youyuan" panose="02010509060101010101" pitchFamily="49" charset="-122"/>
                    <a:ea typeface="youyuan" panose="02010509060101010101" pitchFamily="49" charset="-122"/>
                  </a:rPr>
                  <a:t>如何控制</a:t>
                </a:r>
                <a:r>
                  <a:rPr lang="zh-CN" altLang="en-US" sz="2400" i="0" dirty="0">
                    <a:latin typeface="+mj-lt"/>
                    <a:ea typeface="youyuan" panose="02010509060101010101" pitchFamily="49" charset="-122"/>
                  </a:rPr>
                  <a:t>互差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youyuan" panose="02010509060101010101" pitchFamily="49" charset="-122"/>
                      </a:rPr>
                      <m:t>2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youyuan" panose="02010509060101010101" pitchFamily="49" charset="-122"/>
                      </a:rPr>
                      <m:t>𝜋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youyuan" panose="02010509060101010101" pitchFamily="49" charset="-122"/>
                      </a:rPr>
                      <m:t>/3</m:t>
                    </m:r>
                  </m:oMath>
                </a14:m>
                <a:r>
                  <a:rPr lang="zh-CN" altLang="en-US" sz="2400" dirty="0">
                    <a:latin typeface="youyuan" panose="02010509060101010101" pitchFamily="49" charset="-122"/>
                    <a:ea typeface="youyuan" panose="02010509060101010101" pitchFamily="49" charset="-122"/>
                  </a:rPr>
                  <a:t>三相电流？</a:t>
                </a:r>
                <a:endParaRPr lang="en-US" altLang="zh-CN" sz="2400" dirty="0">
                  <a:latin typeface="youyuan" panose="02010509060101010101" pitchFamily="49" charset="-122"/>
                  <a:ea typeface="youyuan" panose="02010509060101010101" pitchFamily="49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400" dirty="0">
                    <a:latin typeface="youyuan" panose="02010509060101010101" pitchFamily="49" charset="-122"/>
                    <a:ea typeface="youyuan" panose="02010509060101010101" pitchFamily="49" charset="-122"/>
                  </a:rPr>
                  <a:t>	Park</a:t>
                </a:r>
                <a:r>
                  <a:rPr lang="zh-CN" altLang="en-US" sz="2400" dirty="0">
                    <a:latin typeface="youyuan" panose="02010509060101010101" pitchFamily="49" charset="-122"/>
                    <a:ea typeface="youyuan" panose="02010509060101010101" pitchFamily="49" charset="-122"/>
                  </a:rPr>
                  <a:t>变换、反馈调节（</a:t>
                </a:r>
                <a:r>
                  <a:rPr lang="en-US" altLang="zh-CN" sz="2400" dirty="0">
                    <a:latin typeface="youyuan" panose="02010509060101010101" pitchFamily="49" charset="-122"/>
                    <a:ea typeface="youyuan" panose="02010509060101010101" pitchFamily="49" charset="-122"/>
                  </a:rPr>
                  <a:t>PI,MPC,LQR,…</a:t>
                </a:r>
                <a:r>
                  <a:rPr lang="zh-CN" altLang="en-US" sz="2400" dirty="0">
                    <a:latin typeface="youyuan" panose="02010509060101010101" pitchFamily="49" charset="-122"/>
                    <a:ea typeface="youyuan" panose="02010509060101010101" pitchFamily="49" charset="-122"/>
                  </a:rPr>
                  <a:t>）</a:t>
                </a:r>
                <a:endParaRPr lang="en-US" altLang="zh-CN" sz="2400" dirty="0">
                  <a:latin typeface="youyuan" panose="02010509060101010101" pitchFamily="49" charset="-122"/>
                  <a:ea typeface="youyuan" panose="02010509060101010101" pitchFamily="49" charset="-122"/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D4C9111-53BA-4965-2CAE-6B045CB7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75064"/>
                <a:ext cx="10346871" cy="4000500"/>
              </a:xfrm>
              <a:blipFill>
                <a:blip r:embed="rId2"/>
                <a:stretch>
                  <a:fillRect l="-825" b="-18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9BD39311-59E5-5BCC-9E09-4D36D804D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82519"/>
            <a:ext cx="5372306" cy="276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12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A70C0-DE04-A9CC-6CE4-FFB385590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EC8B3C-A928-7749-09B8-8D2EADDF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概要：</a:t>
            </a:r>
            <a:r>
              <a:rPr lang="en-US" altLang="zh-CN" dirty="0"/>
              <a:t>PMSM</a:t>
            </a:r>
            <a:r>
              <a:rPr lang="zh-CN" altLang="en-US" dirty="0"/>
              <a:t>的驱动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92F1E9B-75E1-9634-E514-A078DDAF6B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3756" y="1574800"/>
                <a:ext cx="5799364" cy="411638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2400" dirty="0">
                    <a:latin typeface="youyuan" panose="02010509060101010101" pitchFamily="49" charset="-122"/>
                    <a:ea typeface="youyuan" panose="02010509060101010101" pitchFamily="49" charset="-122"/>
                  </a:rPr>
                  <a:t>Q1:</a:t>
                </a:r>
                <a:r>
                  <a:rPr lang="zh-CN" altLang="en-US" sz="2400" dirty="0">
                    <a:latin typeface="youyuan" panose="02010509060101010101" pitchFamily="49" charset="-122"/>
                    <a:ea typeface="youyuan" panose="02010509060101010101" pitchFamily="49" charset="-122"/>
                  </a:rPr>
                  <a:t>如何表示</a:t>
                </a:r>
                <a:r>
                  <a:rPr lang="zh-CN" altLang="en-US" sz="2400" i="0" dirty="0">
                    <a:latin typeface="+mj-lt"/>
                    <a:ea typeface="youyuan" panose="02010509060101010101" pitchFamily="49" charset="-122"/>
                  </a:rPr>
                  <a:t>互差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youyuan" panose="02010509060101010101" pitchFamily="49" charset="-122"/>
                      </a:rPr>
                      <m:t>2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youyuan" panose="02010509060101010101" pitchFamily="49" charset="-122"/>
                      </a:rPr>
                      <m:t>𝜋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youyuan" panose="02010509060101010101" pitchFamily="49" charset="-122"/>
                      </a:rPr>
                      <m:t>/3</m:t>
                    </m:r>
                  </m:oMath>
                </a14:m>
                <a:r>
                  <a:rPr lang="zh-CN" altLang="en-US" sz="2400" dirty="0">
                    <a:latin typeface="youyuan" panose="02010509060101010101" pitchFamily="49" charset="-122"/>
                    <a:ea typeface="youyuan" panose="02010509060101010101" pitchFamily="49" charset="-122"/>
                  </a:rPr>
                  <a:t>三相电流？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92F1E9B-75E1-9634-E514-A078DDAF6B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3756" y="1574800"/>
                <a:ext cx="5799364" cy="4116388"/>
              </a:xfrm>
              <a:blipFill>
                <a:blip r:embed="rId2"/>
                <a:stretch>
                  <a:fillRect l="-14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2819EB2-734F-230F-8F34-2B8D9F9F4CA5}"/>
                  </a:ext>
                </a:extLst>
              </p:cNvPr>
              <p:cNvSpPr txBox="1"/>
              <p:nvPr/>
            </p:nvSpPr>
            <p:spPr>
              <a:xfrm>
                <a:off x="6398804" y="3820015"/>
                <a:ext cx="4578846" cy="1699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youyuan" panose="02010509060101010101" pitchFamily="49" charset="-122"/>
                    <a:ea typeface="youyuan" panose="02010509060101010101" pitchFamily="49" charset="-122"/>
                  </a:rPr>
                  <a:t>其中：</a:t>
                </a:r>
                <a:endParaRPr lang="en-US" altLang="zh-CN" b="0" i="1" dirty="0">
                  <a:latin typeface="youyuan" panose="02010509060101010101" pitchFamily="49" charset="-122"/>
                  <a:ea typeface="youyuan" panose="020105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dirty="0">
                    <a:latin typeface="youyuan" panose="02010509060101010101" pitchFamily="49" charset="-122"/>
                    <a:ea typeface="youyuan" panose="02010509060101010101" pitchFamily="49" charset="-122"/>
                  </a:rPr>
                  <a:t>为相电压幅值，</a:t>
                </a:r>
                <a:endParaRPr lang="en-US" altLang="zh-CN" dirty="0">
                  <a:latin typeface="youyuan" panose="02010509060101010101" pitchFamily="49" charset="-122"/>
                  <a:ea typeface="youyuan" panose="020105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>
                    <a:latin typeface="youyuan" panose="02010509060101010101" pitchFamily="49" charset="-122"/>
                    <a:ea typeface="youyuan" panose="02010509060101010101" pitchFamily="49" charset="-122"/>
                  </a:rPr>
                  <a:t>为相电压角频率；</a:t>
                </a:r>
                <a:endParaRPr lang="en-US" altLang="zh-CN" dirty="0">
                  <a:latin typeface="youyuan" panose="02010509060101010101" pitchFamily="49" charset="-122"/>
                  <a:ea typeface="youyuan" panose="020105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youyuan" panose="02010509060101010101" pitchFamily="49" charset="-122"/>
                    <a:ea typeface="youyuan" panose="02010509060101010101" pitchFamily="49" charset="-122"/>
                  </a:rPr>
                  <a:t>由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dirty="0">
                    <a:latin typeface="youyuan" panose="02010509060101010101" pitchFamily="49" charset="-122"/>
                    <a:ea typeface="youyuan" panose="02010509060101010101" pitchFamily="49" charset="-122"/>
                  </a:rPr>
                  <a:t>三相合成的电压矢量为：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2819EB2-734F-230F-8F34-2B8D9F9F4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804" y="3820015"/>
                <a:ext cx="4578846" cy="1699568"/>
              </a:xfrm>
              <a:prstGeom prst="rect">
                <a:avLst/>
              </a:prstGeom>
              <a:blipFill>
                <a:blip r:embed="rId3"/>
                <a:stretch>
                  <a:fillRect l="-1198" b="-43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E8AF264F-4EEA-8340-C6E9-4307011CA7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4263689"/>
              </p:ext>
            </p:extLst>
          </p:nvPr>
        </p:nvGraphicFramePr>
        <p:xfrm>
          <a:off x="1478756" y="2473455"/>
          <a:ext cx="3584575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273040" imgH="1320480" progId="Equation.DSMT4">
                  <p:embed/>
                </p:oleObj>
              </mc:Choice>
              <mc:Fallback>
                <p:oleObj name="Equation" r:id="rId4" imgW="2273040" imgH="1320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8756" y="2473455"/>
                        <a:ext cx="3584575" cy="208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3750620-0CBE-D965-3C4C-22056C7153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8526683"/>
              </p:ext>
            </p:extLst>
          </p:nvPr>
        </p:nvGraphicFramePr>
        <p:xfrm>
          <a:off x="6458117" y="2376312"/>
          <a:ext cx="2872525" cy="1423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485720" imgH="736560" progId="Equation.DSMT4">
                  <p:embed/>
                </p:oleObj>
              </mc:Choice>
              <mc:Fallback>
                <p:oleObj name="Equation" r:id="rId6" imgW="148572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58117" y="2376312"/>
                        <a:ext cx="2872525" cy="1423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CFA5A77D-66F5-A8BC-96A1-6487F8A4FC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1617208"/>
              </p:ext>
            </p:extLst>
          </p:nvPr>
        </p:nvGraphicFramePr>
        <p:xfrm>
          <a:off x="1744662" y="4798064"/>
          <a:ext cx="3052762" cy="1443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752480" imgH="825480" progId="Equation.DSMT4">
                  <p:embed/>
                </p:oleObj>
              </mc:Choice>
              <mc:Fallback>
                <p:oleObj name="Equation" r:id="rId8" imgW="1752480" imgH="825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44662" y="4798064"/>
                        <a:ext cx="3052762" cy="1443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C23B25C1-FD8A-1254-4417-F176D7956C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6955492"/>
              </p:ext>
            </p:extLst>
          </p:nvPr>
        </p:nvGraphicFramePr>
        <p:xfrm>
          <a:off x="6495229" y="5660741"/>
          <a:ext cx="4024496" cy="6448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463480" imgH="393480" progId="Equation.DSMT4">
                  <p:embed/>
                </p:oleObj>
              </mc:Choice>
              <mc:Fallback>
                <p:oleObj name="Equation" r:id="rId10" imgW="24634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495229" y="5660741"/>
                        <a:ext cx="4024496" cy="6448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A0B589F5-26E4-22AA-7F07-ABC4E3FA2F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3248417"/>
              </p:ext>
            </p:extLst>
          </p:nvPr>
        </p:nvGraphicFramePr>
        <p:xfrm>
          <a:off x="9059905" y="54099"/>
          <a:ext cx="2919639" cy="2881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2" imgW="3359419" imgH="3314700" progId="Visio.Drawing.15">
                  <p:embed/>
                </p:oleObj>
              </mc:Choice>
              <mc:Fallback>
                <p:oleObj name="Visio" r:id="rId12" imgW="3359419" imgH="33147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059905" y="54099"/>
                        <a:ext cx="2919639" cy="2881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649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07229-178D-18F2-A09C-D75D62CF0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32B593-56AB-44EA-E7D3-8E0C259B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概要：</a:t>
            </a:r>
            <a:r>
              <a:rPr lang="en-US" altLang="zh-CN" dirty="0"/>
              <a:t>PMSM</a:t>
            </a:r>
            <a:r>
              <a:rPr lang="zh-CN" altLang="en-US" dirty="0"/>
              <a:t>的驱动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C3723CC-77B9-6E1B-761C-03A26B3F48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1646"/>
                <a:ext cx="5799364" cy="4931229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2400" dirty="0">
                    <a:latin typeface="youyuan" panose="02010509060101010101" pitchFamily="49" charset="-122"/>
                    <a:ea typeface="youyuan" panose="02010509060101010101" pitchFamily="49" charset="-122"/>
                  </a:rPr>
                  <a:t>Q3:</a:t>
                </a:r>
                <a:r>
                  <a:rPr lang="zh-CN" altLang="en-US" sz="2400" dirty="0">
                    <a:latin typeface="youyuan" panose="02010509060101010101" pitchFamily="49" charset="-122"/>
                    <a:ea typeface="youyuan" panose="02010509060101010101" pitchFamily="49" charset="-122"/>
                  </a:rPr>
                  <a:t>如何控制</a:t>
                </a:r>
                <a:r>
                  <a:rPr lang="zh-CN" altLang="en-US" sz="2400" dirty="0">
                    <a:ea typeface="youyuan" panose="02010509060101010101" pitchFamily="49" charset="-122"/>
                  </a:rPr>
                  <a:t>互差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youyuan" panose="02010509060101010101" pitchFamily="49" charset="-122"/>
                      </a:rPr>
                      <m:t>2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youyuan" panose="02010509060101010101" pitchFamily="49" charset="-122"/>
                      </a:rPr>
                      <m:t>𝜋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youyuan" panose="02010509060101010101" pitchFamily="49" charset="-122"/>
                      </a:rPr>
                      <m:t>/3</m:t>
                    </m:r>
                  </m:oMath>
                </a14:m>
                <a:r>
                  <a:rPr lang="zh-CN" altLang="en-US" sz="2400" dirty="0">
                    <a:latin typeface="youyuan" panose="02010509060101010101" pitchFamily="49" charset="-122"/>
                    <a:ea typeface="youyuan" panose="02010509060101010101" pitchFamily="49" charset="-122"/>
                  </a:rPr>
                  <a:t>三相电流？</a:t>
                </a:r>
                <a:endParaRPr lang="en-US" altLang="zh-CN" sz="2400" dirty="0">
                  <a:latin typeface="youyuan" panose="02010509060101010101" pitchFamily="49" charset="-122"/>
                  <a:ea typeface="youyuan" panose="02010509060101010101" pitchFamily="49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400" dirty="0">
                    <a:latin typeface="youyuan" panose="02010509060101010101" pitchFamily="49" charset="-122"/>
                    <a:ea typeface="youyuan" panose="02010509060101010101" pitchFamily="49" charset="-122"/>
                  </a:rPr>
                  <a:t>	Park</a:t>
                </a:r>
                <a:r>
                  <a:rPr lang="zh-CN" altLang="en-US" sz="2400" dirty="0">
                    <a:latin typeface="youyuan" panose="02010509060101010101" pitchFamily="49" charset="-122"/>
                    <a:ea typeface="youyuan" panose="02010509060101010101" pitchFamily="49" charset="-122"/>
                  </a:rPr>
                  <a:t>变换，反馈调节</a:t>
                </a:r>
                <a:endParaRPr lang="en-US" altLang="zh-CN" sz="2400" dirty="0">
                  <a:latin typeface="youyuan" panose="02010509060101010101" pitchFamily="49" charset="-122"/>
                  <a:ea typeface="youyuan" panose="02010509060101010101" pitchFamily="49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sz="2400" dirty="0">
                  <a:latin typeface="youyuan" panose="02010509060101010101" pitchFamily="49" charset="-122"/>
                  <a:ea typeface="youyuan" panose="02010509060101010101" pitchFamily="49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400" dirty="0">
                    <a:latin typeface="youyuan" panose="02010509060101010101" pitchFamily="49" charset="-122"/>
                    <a:ea typeface="youyuan" panose="02010509060101010101" pitchFamily="49" charset="-122"/>
                  </a:rPr>
                  <a:t>Park</a:t>
                </a:r>
                <a:r>
                  <a:rPr lang="zh-CN" altLang="en-US" sz="2400" dirty="0">
                    <a:latin typeface="youyuan" panose="02010509060101010101" pitchFamily="49" charset="-122"/>
                    <a:ea typeface="youyuan" panose="02010509060101010101" pitchFamily="49" charset="-122"/>
                  </a:rPr>
                  <a:t>变换的目的：</a:t>
                </a:r>
                <a:endParaRPr lang="en-US" altLang="zh-CN" sz="2400" dirty="0">
                  <a:latin typeface="youyuan" panose="02010509060101010101" pitchFamily="49" charset="-122"/>
                  <a:ea typeface="youyuan" panose="02010509060101010101" pitchFamily="49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400" dirty="0">
                    <a:latin typeface="youyuan" panose="02010509060101010101" pitchFamily="49" charset="-122"/>
                    <a:ea typeface="youyuan" panose="02010509060101010101" pitchFamily="49" charset="-122"/>
                  </a:rPr>
                  <a:t>	</a:t>
                </a:r>
                <a:r>
                  <a:rPr lang="zh-CN" altLang="en-US" sz="2400" dirty="0">
                    <a:latin typeface="youyuan" panose="02010509060101010101" pitchFamily="49" charset="-122"/>
                    <a:ea typeface="youyuan" panose="02010509060101010101" pitchFamily="49" charset="-122"/>
                  </a:rPr>
                  <a:t>将三相静止坐标系转换为与转子磁场同步旋转的</a:t>
                </a:r>
                <a:r>
                  <a:rPr lang="en-US" altLang="zh-CN" sz="2400" dirty="0">
                    <a:latin typeface="youyuan" panose="02010509060101010101" pitchFamily="49" charset="-122"/>
                    <a:ea typeface="youyuan" panose="02010509060101010101" pitchFamily="49" charset="-122"/>
                  </a:rPr>
                  <a:t>d-q</a:t>
                </a:r>
                <a:r>
                  <a:rPr lang="zh-CN" altLang="en-US" sz="2400" dirty="0">
                    <a:latin typeface="youyuan" panose="02010509060101010101" pitchFamily="49" charset="-122"/>
                    <a:ea typeface="youyuan" panose="02010509060101010101" pitchFamily="49" charset="-122"/>
                  </a:rPr>
                  <a:t>坐标系，实现磁通与转矩解耦。</a:t>
                </a:r>
                <a:endParaRPr lang="en-US" altLang="zh-CN" sz="2400" dirty="0">
                  <a:latin typeface="youyuan" panose="02010509060101010101" pitchFamily="49" charset="-122"/>
                  <a:ea typeface="youyuan" panose="02010509060101010101" pitchFamily="49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sz="2400" dirty="0">
                    <a:latin typeface="youyuan" panose="02010509060101010101" pitchFamily="49" charset="-122"/>
                    <a:ea typeface="youyuan" panose="02010509060101010101" pitchFamily="49" charset="-122"/>
                  </a:rPr>
                  <a:t>必要性：</a:t>
                </a:r>
                <a:endParaRPr lang="en-US" altLang="zh-CN" sz="2400" dirty="0">
                  <a:latin typeface="youyuan" panose="02010509060101010101" pitchFamily="49" charset="-122"/>
                  <a:ea typeface="youyuan" panose="02010509060101010101" pitchFamily="49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400" dirty="0">
                    <a:latin typeface="youyuan" panose="02010509060101010101" pitchFamily="49" charset="-122"/>
                    <a:ea typeface="youyuan" panose="02010509060101010101" pitchFamily="49" charset="-122"/>
                  </a:rPr>
                  <a:t>	</a:t>
                </a:r>
                <a:r>
                  <a:rPr lang="zh-CN" altLang="en-US" sz="2400" dirty="0">
                    <a:latin typeface="youyuan" panose="02010509060101010101" pitchFamily="49" charset="-122"/>
                    <a:ea typeface="youyuan" panose="02010509060101010101" pitchFamily="49" charset="-122"/>
                  </a:rPr>
                  <a:t>对磁通和转矩信号进行单独控制，高频下积分器部分失效，形成静态误差，降低控制精度。</a:t>
                </a:r>
                <a:endParaRPr lang="en-US" altLang="zh-CN" sz="2400" dirty="0">
                  <a:latin typeface="youyuan" panose="02010509060101010101" pitchFamily="49" charset="-122"/>
                  <a:ea typeface="youyuan" panose="02010509060101010101" pitchFamily="49" charset="-122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C3723CC-77B9-6E1B-761C-03A26B3F48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1646"/>
                <a:ext cx="5799364" cy="4931229"/>
              </a:xfrm>
              <a:blipFill>
                <a:blip r:embed="rId2"/>
                <a:stretch>
                  <a:fillRect l="-1157" r="-6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图示&#10;&#10;AI 生成的内容可能不正确。">
            <a:extLst>
              <a:ext uri="{FF2B5EF4-FFF2-40B4-BE49-F238E27FC236}">
                <a16:creationId xmlns:a16="http://schemas.microsoft.com/office/drawing/2014/main" id="{5B04BF09-4E8B-417E-8E1C-4BBB02B90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474" y="1643116"/>
            <a:ext cx="4624416" cy="2384144"/>
          </a:xfrm>
          <a:prstGeom prst="rect">
            <a:avLst/>
          </a:prstGeom>
        </p:spPr>
      </p:pic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CC858C68-04F3-057C-8CBE-5DA068CF4D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3647651"/>
              </p:ext>
            </p:extLst>
          </p:nvPr>
        </p:nvGraphicFramePr>
        <p:xfrm>
          <a:off x="7099927" y="4378426"/>
          <a:ext cx="4253873" cy="109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81080" imgH="507960" progId="Equation.DSMT4">
                  <p:embed/>
                </p:oleObj>
              </mc:Choice>
              <mc:Fallback>
                <p:oleObj name="Equation" r:id="rId4" imgW="198108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99927" y="4378426"/>
                        <a:ext cx="4253873" cy="1090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1771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177E3-23B0-6067-5BA3-C3555FF90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FE83DE-04EB-5F8F-CCAE-9E4C31FBC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概要：</a:t>
            </a:r>
            <a:r>
              <a:rPr lang="en-US" altLang="zh-CN" dirty="0"/>
              <a:t>PMSM</a:t>
            </a:r>
            <a:r>
              <a:rPr lang="zh-CN" altLang="en-US" dirty="0"/>
              <a:t>的驱动</a:t>
            </a:r>
          </a:p>
        </p:txBody>
      </p:sp>
      <p:pic>
        <p:nvPicPr>
          <p:cNvPr id="8" name="abc">
            <a:hlinkClick r:id="" action="ppaction://media"/>
            <a:extLst>
              <a:ext uri="{FF2B5EF4-FFF2-40B4-BE49-F238E27FC236}">
                <a16:creationId xmlns:a16="http://schemas.microsoft.com/office/drawing/2014/main" id="{B58B901A-2CFD-583C-2B8D-6EED4078C0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95910" y="1396720"/>
            <a:ext cx="4064000" cy="2095500"/>
          </a:xfrm>
          <a:prstGeom prst="rect">
            <a:avLst/>
          </a:prstGeom>
        </p:spPr>
      </p:pic>
      <p:pic>
        <p:nvPicPr>
          <p:cNvPr id="9" name="Clark">
            <a:hlinkClick r:id="" action="ppaction://media"/>
            <a:extLst>
              <a:ext uri="{FF2B5EF4-FFF2-40B4-BE49-F238E27FC236}">
                <a16:creationId xmlns:a16="http://schemas.microsoft.com/office/drawing/2014/main" id="{B393D038-A7D0-F6F2-1BEC-AE87A2A95EC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95910" y="4187961"/>
            <a:ext cx="4064000" cy="2095500"/>
          </a:xfrm>
          <a:prstGeom prst="rect">
            <a:avLst/>
          </a:prstGeom>
        </p:spPr>
      </p:pic>
      <p:pic>
        <p:nvPicPr>
          <p:cNvPr id="10" name="PArk">
            <a:hlinkClick r:id="" action="ppaction://media"/>
            <a:extLst>
              <a:ext uri="{FF2B5EF4-FFF2-40B4-BE49-F238E27FC236}">
                <a16:creationId xmlns:a16="http://schemas.microsoft.com/office/drawing/2014/main" id="{FC422C78-B3F6-506D-641F-BBF0E0E7EF2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474365" y="4187961"/>
            <a:ext cx="4064000" cy="2095500"/>
          </a:xfrm>
          <a:prstGeom prst="rect">
            <a:avLst/>
          </a:prstGeom>
        </p:spPr>
      </p:pic>
      <p:pic>
        <p:nvPicPr>
          <p:cNvPr id="12" name="图片 11" descr="图示&#10;&#10;AI 生成的内容可能不正确。">
            <a:extLst>
              <a:ext uri="{FF2B5EF4-FFF2-40B4-BE49-F238E27FC236}">
                <a16:creationId xmlns:a16="http://schemas.microsoft.com/office/drawing/2014/main" id="{C975C898-E079-3E25-F6D1-D9391A7FE85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535" y="1309171"/>
            <a:ext cx="5586975" cy="2521931"/>
          </a:xfrm>
          <a:prstGeom prst="rect">
            <a:avLst/>
          </a:prstGeom>
        </p:spPr>
      </p:pic>
      <p:sp>
        <p:nvSpPr>
          <p:cNvPr id="13" name="箭头: 右 12">
            <a:extLst>
              <a:ext uri="{FF2B5EF4-FFF2-40B4-BE49-F238E27FC236}">
                <a16:creationId xmlns:a16="http://schemas.microsoft.com/office/drawing/2014/main" id="{BC5E91FF-5727-1191-8171-006B5D0F614A}"/>
              </a:ext>
            </a:extLst>
          </p:cNvPr>
          <p:cNvSpPr/>
          <p:nvPr/>
        </p:nvSpPr>
        <p:spPr>
          <a:xfrm>
            <a:off x="4959910" y="2261799"/>
            <a:ext cx="5983529" cy="124630"/>
          </a:xfrm>
          <a:prstGeom prst="rightArrow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圆角右 15">
            <a:extLst>
              <a:ext uri="{FF2B5EF4-FFF2-40B4-BE49-F238E27FC236}">
                <a16:creationId xmlns:a16="http://schemas.microsoft.com/office/drawing/2014/main" id="{A320D1F3-9F32-E6D2-050E-995540A128F6}"/>
              </a:ext>
            </a:extLst>
          </p:cNvPr>
          <p:cNvSpPr/>
          <p:nvPr/>
        </p:nvSpPr>
        <p:spPr>
          <a:xfrm rot="10800000">
            <a:off x="4959910" y="2799510"/>
            <a:ext cx="5120246" cy="1627464"/>
          </a:xfrm>
          <a:prstGeom prst="bentArrow">
            <a:avLst>
              <a:gd name="adj1" fmla="val 4381"/>
              <a:gd name="adj2" fmla="val 4124"/>
              <a:gd name="adj3" fmla="val 5155"/>
              <a:gd name="adj4" fmla="val 43750"/>
            </a:avLst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27692207-19F2-5E87-6077-53A09911C488}"/>
              </a:ext>
            </a:extLst>
          </p:cNvPr>
          <p:cNvSpPr/>
          <p:nvPr/>
        </p:nvSpPr>
        <p:spPr>
          <a:xfrm rot="5400000">
            <a:off x="8297145" y="3595115"/>
            <a:ext cx="1730545" cy="139333"/>
          </a:xfrm>
          <a:prstGeom prst="rightArrow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65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6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6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ED9E7-BE25-2540-1AD8-5A0CC1056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1C565C-47F0-E5AC-63C3-CD227C476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SVPWM</a:t>
            </a:r>
            <a:r>
              <a:rPr lang="zh-CN" altLang="en-US" dirty="0"/>
              <a:t>：平均值等效原理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98D4D2B-5496-A597-4CD4-3E2BE6A00D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81200"/>
                <a:ext cx="5799364" cy="40005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2400" dirty="0">
                    <a:latin typeface="youyuan" panose="02010509060101010101" pitchFamily="49" charset="-122"/>
                    <a:ea typeface="youyuan" panose="02010509060101010101" pitchFamily="49" charset="-122"/>
                  </a:rPr>
                  <a:t>Q2:</a:t>
                </a:r>
                <a:r>
                  <a:rPr lang="zh-CN" altLang="en-US" sz="2400" dirty="0">
                    <a:latin typeface="youyuan" panose="02010509060101010101" pitchFamily="49" charset="-122"/>
                    <a:ea typeface="youyuan" panose="02010509060101010101" pitchFamily="49" charset="-122"/>
                  </a:rPr>
                  <a:t>如何生成</a:t>
                </a:r>
                <a:r>
                  <a:rPr lang="zh-CN" altLang="en-US" sz="2400" i="0" dirty="0">
                    <a:latin typeface="+mj-lt"/>
                    <a:ea typeface="youyuan" panose="02010509060101010101" pitchFamily="49" charset="-122"/>
                  </a:rPr>
                  <a:t>互差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youyuan" panose="02010509060101010101" pitchFamily="49" charset="-122"/>
                      </a:rPr>
                      <m:t>2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youyuan" panose="02010509060101010101" pitchFamily="49" charset="-122"/>
                      </a:rPr>
                      <m:t>𝜋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youyuan" panose="02010509060101010101" pitchFamily="49" charset="-122"/>
                      </a:rPr>
                      <m:t>/3</m:t>
                    </m:r>
                  </m:oMath>
                </a14:m>
                <a:r>
                  <a:rPr lang="zh-CN" altLang="en-US" sz="2400" dirty="0">
                    <a:latin typeface="youyuan" panose="02010509060101010101" pitchFamily="49" charset="-122"/>
                    <a:ea typeface="youyuan" panose="02010509060101010101" pitchFamily="49" charset="-122"/>
                  </a:rPr>
                  <a:t>三相电流？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sz="2400" dirty="0">
                  <a:latin typeface="youyuan" panose="02010509060101010101" pitchFamily="49" charset="-122"/>
                  <a:ea typeface="youyuan" panose="02010509060101010101" pitchFamily="49" charset="-122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98D4D2B-5496-A597-4CD4-3E2BE6A00D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81200"/>
                <a:ext cx="5799364" cy="4000500"/>
              </a:xfrm>
              <a:blipFill>
                <a:blip r:embed="rId3"/>
                <a:stretch>
                  <a:fillRect l="-14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6D7A4596-D1DD-A4A0-918C-D9D484E702B7}"/>
              </a:ext>
            </a:extLst>
          </p:cNvPr>
          <p:cNvSpPr txBox="1"/>
          <p:nvPr/>
        </p:nvSpPr>
        <p:spPr>
          <a:xfrm>
            <a:off x="6190398" y="2887541"/>
            <a:ext cx="5163402" cy="2642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60000">
              <a:lnSpc>
                <a:spcPct val="150000"/>
              </a:lnSpc>
            </a:pPr>
            <a:r>
              <a:rPr lang="zh-CN" altLang="en-US" sz="1400" b="1" i="0" dirty="0">
                <a:latin typeface="+mj-lt"/>
              </a:rPr>
              <a:t>在一个开关周期内通过对基本电压矢量加以组合，使其平均值与给定电压矢量相等。</a:t>
            </a:r>
            <a:endParaRPr lang="en-US" altLang="zh-CN" sz="1400" b="1" i="0" dirty="0">
              <a:latin typeface="+mj-lt"/>
            </a:endParaRPr>
          </a:p>
          <a:p>
            <a:pPr indent="360000">
              <a:lnSpc>
                <a:spcPct val="150000"/>
              </a:lnSpc>
            </a:pPr>
            <a:r>
              <a:rPr lang="zh-CN" altLang="en-US" sz="1400" i="0" dirty="0">
                <a:latin typeface="+mj-lt"/>
              </a:rPr>
              <a:t>在空间矢量调制中，若目标电压矢量位于某一扇区，可通过该扇区两个相邻非零矢量与零矢量的时间组合合成。根据伏秒平衡原则，在一个采样周期内分配各矢量的作用时间，使合成电压矢量的平均效果逼近理想圆形轨迹，最终生成逆变器的</a:t>
            </a:r>
            <a:r>
              <a:rPr lang="en-US" altLang="zh-CN" sz="1400" i="0" dirty="0">
                <a:latin typeface="+mj-lt"/>
              </a:rPr>
              <a:t>PWM</a:t>
            </a:r>
            <a:r>
              <a:rPr lang="zh-CN" altLang="en-US" sz="1400" i="0" dirty="0">
                <a:latin typeface="+mj-lt"/>
              </a:rPr>
              <a:t>开关信号。</a:t>
            </a:r>
            <a:endParaRPr lang="en-US" altLang="zh-CN" sz="1400" i="0" dirty="0">
              <a:latin typeface="+mj-lt"/>
            </a:endParaRPr>
          </a:p>
          <a:p>
            <a:pPr indent="360000">
              <a:lnSpc>
                <a:spcPct val="150000"/>
              </a:lnSpc>
            </a:pPr>
            <a:r>
              <a:rPr lang="zh-CN" altLang="en-US" sz="1400" i="0" dirty="0">
                <a:latin typeface="+mj-lt"/>
              </a:rPr>
              <a:t>其前提条件为</a:t>
            </a:r>
            <a:r>
              <a:rPr lang="zh-CN" altLang="en-US" sz="1400" b="1" i="0" dirty="0">
                <a:solidFill>
                  <a:srgbClr val="404040"/>
                </a:solidFill>
                <a:effectLst/>
                <a:latin typeface="Inter"/>
              </a:rPr>
              <a:t>开关频率远高于系统带宽。</a:t>
            </a:r>
            <a:endParaRPr lang="zh-CN" altLang="en-US" sz="1400" i="0" dirty="0">
              <a:latin typeface="+mj-lt"/>
            </a:endParaRPr>
          </a:p>
        </p:txBody>
      </p:sp>
      <p:pic>
        <p:nvPicPr>
          <p:cNvPr id="7" name="图片 6" descr="图片包含 运动, 球拍, 体育, 女人&#10;&#10;AI 生成的内容可能不正确。">
            <a:extLst>
              <a:ext uri="{FF2B5EF4-FFF2-40B4-BE49-F238E27FC236}">
                <a16:creationId xmlns:a16="http://schemas.microsoft.com/office/drawing/2014/main" id="{3241152B-C011-F50B-751F-663FE8911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716" y="3205251"/>
            <a:ext cx="3859029" cy="232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45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060AF-92CA-35C4-B504-FBD1AB32C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45DA55-05B6-0F03-FD99-8AD10BAC0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SVPWM</a:t>
            </a:r>
            <a:r>
              <a:rPr lang="zh-CN" altLang="en-US" dirty="0"/>
              <a:t>：开关组合与扇区关系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3A43752-489E-434C-62D8-C134D694F5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01907"/>
                <a:ext cx="5799364" cy="407979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2400" dirty="0">
                    <a:latin typeface="youyuan" panose="02010509060101010101" pitchFamily="49" charset="-122"/>
                    <a:ea typeface="youyuan" panose="02010509060101010101" pitchFamily="49" charset="-122"/>
                  </a:rPr>
                  <a:t>Q2:</a:t>
                </a:r>
                <a:r>
                  <a:rPr lang="zh-CN" altLang="en-US" sz="2400" dirty="0">
                    <a:latin typeface="youyuan" panose="02010509060101010101" pitchFamily="49" charset="-122"/>
                    <a:ea typeface="youyuan" panose="02010509060101010101" pitchFamily="49" charset="-122"/>
                  </a:rPr>
                  <a:t>如何生成</a:t>
                </a:r>
                <a:r>
                  <a:rPr lang="zh-CN" altLang="en-US" sz="2400" dirty="0">
                    <a:ea typeface="youyuan" panose="02010509060101010101" pitchFamily="49" charset="-122"/>
                  </a:rPr>
                  <a:t>互差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youyuan" panose="02010509060101010101" pitchFamily="49" charset="-122"/>
                      </a:rPr>
                      <m:t>2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youyuan" panose="02010509060101010101" pitchFamily="49" charset="-122"/>
                      </a:rPr>
                      <m:t>𝜋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youyuan" panose="02010509060101010101" pitchFamily="49" charset="-122"/>
                      </a:rPr>
                      <m:t>/3</m:t>
                    </m:r>
                  </m:oMath>
                </a14:m>
                <a:r>
                  <a:rPr lang="zh-CN" altLang="en-US" sz="2400" dirty="0">
                    <a:latin typeface="youyuan" panose="02010509060101010101" pitchFamily="49" charset="-122"/>
                    <a:ea typeface="youyuan" panose="02010509060101010101" pitchFamily="49" charset="-122"/>
                  </a:rPr>
                  <a:t>三相电流？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3A43752-489E-434C-62D8-C134D694F5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01907"/>
                <a:ext cx="5799364" cy="4079793"/>
              </a:xfrm>
              <a:blipFill>
                <a:blip r:embed="rId2"/>
                <a:stretch>
                  <a:fillRect l="-14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图示&#10;&#10;AI 生成的内容可能不正确。">
            <a:extLst>
              <a:ext uri="{FF2B5EF4-FFF2-40B4-BE49-F238E27FC236}">
                <a16:creationId xmlns:a16="http://schemas.microsoft.com/office/drawing/2014/main" id="{548A54D6-F9C8-969A-1851-9166263BA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029" y="3050363"/>
            <a:ext cx="3800075" cy="2658847"/>
          </a:xfrm>
          <a:prstGeom prst="rect">
            <a:avLst/>
          </a:prstGeom>
        </p:spPr>
      </p:pic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DC0E1C58-8988-8660-FC3A-361E04F1B2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1451670"/>
              </p:ext>
            </p:extLst>
          </p:nvPr>
        </p:nvGraphicFramePr>
        <p:xfrm>
          <a:off x="11558588" y="830263"/>
          <a:ext cx="2794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79360" imgH="393480" progId="Equation.DSMT4">
                  <p:embed/>
                </p:oleObj>
              </mc:Choice>
              <mc:Fallback>
                <p:oleObj name="Equation" r:id="rId4" imgW="2793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58588" y="830263"/>
                        <a:ext cx="2794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E24F9712-4CE6-67A4-1EDC-078C0A1EB5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9929082"/>
              </p:ext>
            </p:extLst>
          </p:nvPr>
        </p:nvGraphicFramePr>
        <p:xfrm>
          <a:off x="9468514" y="1993878"/>
          <a:ext cx="21082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108160" imgH="482400" progId="Equation.DSMT4">
                  <p:embed/>
                </p:oleObj>
              </mc:Choice>
              <mc:Fallback>
                <p:oleObj name="Equation" r:id="rId6" imgW="21081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468514" y="1993878"/>
                        <a:ext cx="2108200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 descr="图示, 示意图&#10;&#10;AI 生成的内容可能不正确。">
            <a:extLst>
              <a:ext uri="{FF2B5EF4-FFF2-40B4-BE49-F238E27FC236}">
                <a16:creationId xmlns:a16="http://schemas.microsoft.com/office/drawing/2014/main" id="{5469A8E8-1ED0-7F0D-0B00-C26C42C817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2" r="15234"/>
          <a:stretch/>
        </p:blipFill>
        <p:spPr>
          <a:xfrm>
            <a:off x="8379235" y="250328"/>
            <a:ext cx="3084490" cy="169549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13CF457-9BEC-F708-70D5-0A668CC9E9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0688" y="2679879"/>
            <a:ext cx="4140679" cy="361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917399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有趣的形状</Template>
  <TotalTime>1496</TotalTime>
  <Words>962</Words>
  <Application>Microsoft Office PowerPoint</Application>
  <PresentationFormat>宽屏</PresentationFormat>
  <Paragraphs>145</Paragraphs>
  <Slides>21</Slides>
  <Notes>5</Notes>
  <HiddenSlides>0</HiddenSlides>
  <MMClips>3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Inter</vt:lpstr>
      <vt:lpstr>等线</vt:lpstr>
      <vt:lpstr>youyuan</vt:lpstr>
      <vt:lpstr>Arial</vt:lpstr>
      <vt:lpstr>Cambria Math</vt:lpstr>
      <vt:lpstr>Source Sans Pro</vt:lpstr>
      <vt:lpstr>Wingdings</vt:lpstr>
      <vt:lpstr>FunkyShapesVTI</vt:lpstr>
      <vt:lpstr>Equation</vt:lpstr>
      <vt:lpstr>Visio</vt:lpstr>
      <vt:lpstr>MathType 7.0 Equation</vt:lpstr>
      <vt:lpstr>FOC算法原理</vt:lpstr>
      <vt:lpstr>CONTENTS</vt:lpstr>
      <vt:lpstr>背景：有刷与无刷电机</vt:lpstr>
      <vt:lpstr>概要：PMSM的驱动</vt:lpstr>
      <vt:lpstr>概要：PMSM的驱动</vt:lpstr>
      <vt:lpstr>概要：PMSM的驱动</vt:lpstr>
      <vt:lpstr>概要：PMSM的驱动</vt:lpstr>
      <vt:lpstr>SVPWM：平均值等效原理</vt:lpstr>
      <vt:lpstr>SVPWM：开关组合与扇区关系</vt:lpstr>
      <vt:lpstr>SVPWM：某一时刻的矢量合成</vt:lpstr>
      <vt:lpstr>SVPWM：作用时间的计算</vt:lpstr>
      <vt:lpstr>SVPWM：作用时间的计算</vt:lpstr>
      <vt:lpstr>SVPWM：编码与排序</vt:lpstr>
      <vt:lpstr>SVPWM：扇区判断</vt:lpstr>
      <vt:lpstr>SVPWM：扇区判断</vt:lpstr>
      <vt:lpstr>SVPWM：扇区切换时间</vt:lpstr>
      <vt:lpstr>SPVPWM：PMSM的驱动</vt:lpstr>
      <vt:lpstr>FOC算法：步骤总结</vt:lpstr>
      <vt:lpstr>FOC算法：SPWM均值零序分量注入</vt:lpstr>
      <vt:lpstr>角度观测：观测器分类</vt:lpstr>
      <vt:lpstr>谢谢观看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bz wang</dc:creator>
  <cp:lastModifiedBy>bz wang</cp:lastModifiedBy>
  <cp:revision>340</cp:revision>
  <dcterms:created xsi:type="dcterms:W3CDTF">2025-02-23T09:52:42Z</dcterms:created>
  <dcterms:modified xsi:type="dcterms:W3CDTF">2025-03-16T14:18:50Z</dcterms:modified>
</cp:coreProperties>
</file>